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79646"/>
    <a:srgbClr val="60A500"/>
    <a:srgbClr val="F17F09"/>
    <a:srgbClr val="8064A2"/>
    <a:srgbClr val="BF514E"/>
    <a:srgbClr val="827CA8"/>
    <a:srgbClr val="00B2F3"/>
    <a:srgbClr val="1C587C"/>
    <a:srgbClr val="97AC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3" d="100"/>
          <a:sy n="73" d="100"/>
        </p:scale>
        <p:origin x="250" y="1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CB9388-59FC-42BF-9073-D1C65EE607B9}"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IN"/>
        </a:p>
      </dgm:t>
    </dgm:pt>
    <dgm:pt modelId="{14BC1FFF-F8C2-48AC-925E-9611DBA76CA6}">
      <dgm:prSet phldrT="[Text]"/>
      <dgm:spPr>
        <a:solidFill>
          <a:schemeClr val="accent1">
            <a:lumMod val="60000"/>
            <a:lumOff val="40000"/>
          </a:schemeClr>
        </a:solidFill>
      </dgm:spPr>
      <dgm:t>
        <a:bodyPr/>
        <a:lstStyle/>
        <a:p>
          <a:r>
            <a:rPr lang="en-US" dirty="0"/>
            <a:t>Priority</a:t>
          </a:r>
        </a:p>
        <a:p>
          <a:r>
            <a:rPr lang="en-US" dirty="0"/>
            <a:t>request</a:t>
          </a:r>
          <a:endParaRPr lang="en-IN" dirty="0"/>
        </a:p>
      </dgm:t>
    </dgm:pt>
    <dgm:pt modelId="{D3FA77F2-BA9E-4164-AADB-D6EFE7BFC1BE}" type="parTrans" cxnId="{FD869B0E-6795-4299-9453-1B18381D451B}">
      <dgm:prSet/>
      <dgm:spPr/>
      <dgm:t>
        <a:bodyPr/>
        <a:lstStyle/>
        <a:p>
          <a:endParaRPr lang="en-IN"/>
        </a:p>
      </dgm:t>
    </dgm:pt>
    <dgm:pt modelId="{9FA3CC55-DD00-4B8F-B6A8-254EE05FBC6B}" type="sibTrans" cxnId="{FD869B0E-6795-4299-9453-1B18381D451B}">
      <dgm:prSet/>
      <dgm:spPr>
        <a:solidFill>
          <a:srgbClr val="F17F09"/>
        </a:solidFill>
        <a:effectLst>
          <a:outerShdw blurRad="50800" dist="38100" dir="8100000" algn="tr" rotWithShape="0">
            <a:prstClr val="black">
              <a:alpha val="40000"/>
            </a:prstClr>
          </a:outerShdw>
        </a:effectLst>
      </dgm:spPr>
      <dgm:t>
        <a:bodyPr/>
        <a:lstStyle/>
        <a:p>
          <a:endParaRPr lang="en-IN"/>
        </a:p>
      </dgm:t>
    </dgm:pt>
    <dgm:pt modelId="{BAE32F9F-49E1-43A0-B00B-BEA98735796A}">
      <dgm:prSet phldrT="[Text]"/>
      <dgm:spPr>
        <a:solidFill>
          <a:srgbClr val="60A500"/>
        </a:solidFill>
      </dgm:spPr>
      <dgm:t>
        <a:bodyPr/>
        <a:lstStyle/>
        <a:p>
          <a:r>
            <a:rPr lang="en-US" dirty="0"/>
            <a:t>Design</a:t>
          </a:r>
          <a:endParaRPr lang="en-IN" dirty="0"/>
        </a:p>
      </dgm:t>
    </dgm:pt>
    <dgm:pt modelId="{A9D3D203-C200-4B84-B872-FDFC351661EB}" type="parTrans" cxnId="{740949EA-07FC-43ED-BE23-AF2398E77886}">
      <dgm:prSet/>
      <dgm:spPr/>
      <dgm:t>
        <a:bodyPr/>
        <a:lstStyle/>
        <a:p>
          <a:endParaRPr lang="en-IN"/>
        </a:p>
      </dgm:t>
    </dgm:pt>
    <dgm:pt modelId="{AF93945F-D775-4FA6-82F9-99F43ED2E965}" type="sibTrans" cxnId="{740949EA-07FC-43ED-BE23-AF2398E77886}">
      <dgm:prSet/>
      <dgm:spPr/>
      <dgm:t>
        <a:bodyPr/>
        <a:lstStyle/>
        <a:p>
          <a:endParaRPr lang="en-IN"/>
        </a:p>
      </dgm:t>
    </dgm:pt>
    <dgm:pt modelId="{1999CB11-62A0-46C9-80C2-4CDB74623101}">
      <dgm:prSet phldrT="[Text]"/>
      <dgm:spPr>
        <a:solidFill>
          <a:srgbClr val="7F3F00"/>
        </a:solidFill>
      </dgm:spPr>
      <dgm:t>
        <a:bodyPr/>
        <a:lstStyle/>
        <a:p>
          <a:r>
            <a:rPr lang="en-US" dirty="0"/>
            <a:t>Coding</a:t>
          </a:r>
          <a:endParaRPr lang="en-IN" dirty="0"/>
        </a:p>
      </dgm:t>
    </dgm:pt>
    <dgm:pt modelId="{9D3E8AC4-549D-4F7B-A31A-E4B215A6F64E}" type="parTrans" cxnId="{FB084443-A71B-4AB0-B483-16EACF6B0110}">
      <dgm:prSet/>
      <dgm:spPr/>
      <dgm:t>
        <a:bodyPr/>
        <a:lstStyle/>
        <a:p>
          <a:endParaRPr lang="en-IN"/>
        </a:p>
      </dgm:t>
    </dgm:pt>
    <dgm:pt modelId="{A1506A79-B25A-4895-975E-4AD2976C4AA5}" type="sibTrans" cxnId="{FB084443-A71B-4AB0-B483-16EACF6B0110}">
      <dgm:prSet/>
      <dgm:spPr/>
      <dgm:t>
        <a:bodyPr/>
        <a:lstStyle/>
        <a:p>
          <a:endParaRPr lang="en-IN"/>
        </a:p>
      </dgm:t>
    </dgm:pt>
    <dgm:pt modelId="{0B000A8C-BEC5-4603-B5BC-868318319614}">
      <dgm:prSet phldrT="[Text]"/>
      <dgm:spPr>
        <a:solidFill>
          <a:srgbClr val="7030A0"/>
        </a:solidFill>
      </dgm:spPr>
      <dgm:t>
        <a:bodyPr/>
        <a:lstStyle/>
        <a:p>
          <a:r>
            <a:rPr lang="en-US" dirty="0"/>
            <a:t>Test&amp; Debugging</a:t>
          </a:r>
          <a:endParaRPr lang="en-IN" dirty="0"/>
        </a:p>
      </dgm:t>
    </dgm:pt>
    <dgm:pt modelId="{C38CC2A0-427C-4A19-AD40-ABDC78B768A8}" type="parTrans" cxnId="{3DF94AF7-098C-4E63-B017-21466E9C4FA9}">
      <dgm:prSet/>
      <dgm:spPr/>
      <dgm:t>
        <a:bodyPr/>
        <a:lstStyle/>
        <a:p>
          <a:endParaRPr lang="en-IN"/>
        </a:p>
      </dgm:t>
    </dgm:pt>
    <dgm:pt modelId="{ED858B21-42A1-4C30-B4E2-7ACAAE5596B6}" type="sibTrans" cxnId="{3DF94AF7-098C-4E63-B017-21466E9C4FA9}">
      <dgm:prSet/>
      <dgm:spPr/>
      <dgm:t>
        <a:bodyPr/>
        <a:lstStyle/>
        <a:p>
          <a:endParaRPr lang="en-IN"/>
        </a:p>
      </dgm:t>
    </dgm:pt>
    <dgm:pt modelId="{51E31422-425D-420E-B7BD-3279CE3E3B91}">
      <dgm:prSet phldrT="[Text]"/>
      <dgm:spPr>
        <a:solidFill>
          <a:srgbClr val="A20000"/>
        </a:solidFill>
      </dgm:spPr>
      <dgm:t>
        <a:bodyPr/>
        <a:lstStyle/>
        <a:p>
          <a:r>
            <a:rPr lang="en-US" dirty="0"/>
            <a:t>Release &amp;</a:t>
          </a:r>
        </a:p>
        <a:p>
          <a:r>
            <a:rPr lang="en-US" dirty="0"/>
            <a:t>Deployment</a:t>
          </a:r>
          <a:endParaRPr lang="en-IN" dirty="0"/>
        </a:p>
      </dgm:t>
    </dgm:pt>
    <dgm:pt modelId="{D6BC35BA-B841-4721-8600-D16E8F8FE76E}" type="parTrans" cxnId="{20E21AE3-376B-42C8-9F1A-A5C0F03D0601}">
      <dgm:prSet/>
      <dgm:spPr/>
      <dgm:t>
        <a:bodyPr/>
        <a:lstStyle/>
        <a:p>
          <a:endParaRPr lang="en-IN"/>
        </a:p>
      </dgm:t>
    </dgm:pt>
    <dgm:pt modelId="{D6395E15-32D3-4B6B-8340-B9F6D865D95B}" type="sibTrans" cxnId="{20E21AE3-376B-42C8-9F1A-A5C0F03D0601}">
      <dgm:prSet/>
      <dgm:spPr/>
      <dgm:t>
        <a:bodyPr/>
        <a:lstStyle/>
        <a:p>
          <a:endParaRPr lang="en-IN" dirty="0"/>
        </a:p>
      </dgm:t>
    </dgm:pt>
    <dgm:pt modelId="{1B13A5EB-24C7-4F91-9F75-1B71D754ED68}" type="pres">
      <dgm:prSet presAssocID="{41CB9388-59FC-42BF-9073-D1C65EE607B9}" presName="Name0" presStyleCnt="0">
        <dgm:presLayoutVars>
          <dgm:dir/>
          <dgm:resizeHandles val="exact"/>
        </dgm:presLayoutVars>
      </dgm:prSet>
      <dgm:spPr/>
    </dgm:pt>
    <dgm:pt modelId="{BA497F90-3C67-461B-83E7-34EA423049AC}" type="pres">
      <dgm:prSet presAssocID="{41CB9388-59FC-42BF-9073-D1C65EE607B9}" presName="cycle" presStyleCnt="0"/>
      <dgm:spPr/>
    </dgm:pt>
    <dgm:pt modelId="{6DE4C398-313D-4ACF-920A-16B982B5A60E}" type="pres">
      <dgm:prSet presAssocID="{14BC1FFF-F8C2-48AC-925E-9611DBA76CA6}" presName="nodeFirstNode" presStyleLbl="node1" presStyleIdx="0" presStyleCnt="5">
        <dgm:presLayoutVars>
          <dgm:bulletEnabled val="1"/>
        </dgm:presLayoutVars>
      </dgm:prSet>
      <dgm:spPr/>
    </dgm:pt>
    <dgm:pt modelId="{BA1F50E8-5F6A-45FF-A3CA-99F57799985A}" type="pres">
      <dgm:prSet presAssocID="{9FA3CC55-DD00-4B8F-B6A8-254EE05FBC6B}" presName="sibTransFirstNode" presStyleLbl="bgShp" presStyleIdx="0" presStyleCnt="1"/>
      <dgm:spPr/>
    </dgm:pt>
    <dgm:pt modelId="{3706C6CB-2961-4D03-B528-0A9F07931A1B}" type="pres">
      <dgm:prSet presAssocID="{BAE32F9F-49E1-43A0-B00B-BEA98735796A}" presName="nodeFollowingNodes" presStyleLbl="node1" presStyleIdx="1" presStyleCnt="5">
        <dgm:presLayoutVars>
          <dgm:bulletEnabled val="1"/>
        </dgm:presLayoutVars>
      </dgm:prSet>
      <dgm:spPr/>
    </dgm:pt>
    <dgm:pt modelId="{33346D34-7590-47D6-B58F-10E8FB9997EB}" type="pres">
      <dgm:prSet presAssocID="{1999CB11-62A0-46C9-80C2-4CDB74623101}" presName="nodeFollowingNodes" presStyleLbl="node1" presStyleIdx="2" presStyleCnt="5">
        <dgm:presLayoutVars>
          <dgm:bulletEnabled val="1"/>
        </dgm:presLayoutVars>
      </dgm:prSet>
      <dgm:spPr/>
    </dgm:pt>
    <dgm:pt modelId="{73A4026A-8D64-44B5-9B7D-5F7BF3148FC4}" type="pres">
      <dgm:prSet presAssocID="{0B000A8C-BEC5-4603-B5BC-868318319614}" presName="nodeFollowingNodes" presStyleLbl="node1" presStyleIdx="3" presStyleCnt="5">
        <dgm:presLayoutVars>
          <dgm:bulletEnabled val="1"/>
        </dgm:presLayoutVars>
      </dgm:prSet>
      <dgm:spPr/>
    </dgm:pt>
    <dgm:pt modelId="{682B502E-BD95-4AC4-A2A1-0A6535FB9AF3}" type="pres">
      <dgm:prSet presAssocID="{51E31422-425D-420E-B7BD-3279CE3E3B91}" presName="nodeFollowingNodes" presStyleLbl="node1" presStyleIdx="4" presStyleCnt="5">
        <dgm:presLayoutVars>
          <dgm:bulletEnabled val="1"/>
        </dgm:presLayoutVars>
      </dgm:prSet>
      <dgm:spPr/>
    </dgm:pt>
  </dgm:ptLst>
  <dgm:cxnLst>
    <dgm:cxn modelId="{8C40F20A-EA2C-4566-94AB-09A9DE318E81}" type="presOf" srcId="{1999CB11-62A0-46C9-80C2-4CDB74623101}" destId="{33346D34-7590-47D6-B58F-10E8FB9997EB}" srcOrd="0" destOrd="0" presId="urn:microsoft.com/office/officeart/2005/8/layout/cycle3"/>
    <dgm:cxn modelId="{FD869B0E-6795-4299-9453-1B18381D451B}" srcId="{41CB9388-59FC-42BF-9073-D1C65EE607B9}" destId="{14BC1FFF-F8C2-48AC-925E-9611DBA76CA6}" srcOrd="0" destOrd="0" parTransId="{D3FA77F2-BA9E-4164-AADB-D6EFE7BFC1BE}" sibTransId="{9FA3CC55-DD00-4B8F-B6A8-254EE05FBC6B}"/>
    <dgm:cxn modelId="{E15F7D1A-8CF9-4F40-B66A-8E229E3CC089}" type="presOf" srcId="{14BC1FFF-F8C2-48AC-925E-9611DBA76CA6}" destId="{6DE4C398-313D-4ACF-920A-16B982B5A60E}" srcOrd="0" destOrd="0" presId="urn:microsoft.com/office/officeart/2005/8/layout/cycle3"/>
    <dgm:cxn modelId="{CBB69931-9819-4F10-83FB-BB66D72B6482}" type="presOf" srcId="{51E31422-425D-420E-B7BD-3279CE3E3B91}" destId="{682B502E-BD95-4AC4-A2A1-0A6535FB9AF3}" srcOrd="0" destOrd="0" presId="urn:microsoft.com/office/officeart/2005/8/layout/cycle3"/>
    <dgm:cxn modelId="{145EBF60-CDDE-4B06-85BB-C8EA54BABDC8}" type="presOf" srcId="{0B000A8C-BEC5-4603-B5BC-868318319614}" destId="{73A4026A-8D64-44B5-9B7D-5F7BF3148FC4}" srcOrd="0" destOrd="0" presId="urn:microsoft.com/office/officeart/2005/8/layout/cycle3"/>
    <dgm:cxn modelId="{FB084443-A71B-4AB0-B483-16EACF6B0110}" srcId="{41CB9388-59FC-42BF-9073-D1C65EE607B9}" destId="{1999CB11-62A0-46C9-80C2-4CDB74623101}" srcOrd="2" destOrd="0" parTransId="{9D3E8AC4-549D-4F7B-A31A-E4B215A6F64E}" sibTransId="{A1506A79-B25A-4895-975E-4AD2976C4AA5}"/>
    <dgm:cxn modelId="{3C766B71-4DBF-40FA-903A-1E9ABEDB44B2}" type="presOf" srcId="{9FA3CC55-DD00-4B8F-B6A8-254EE05FBC6B}" destId="{BA1F50E8-5F6A-45FF-A3CA-99F57799985A}" srcOrd="0" destOrd="0" presId="urn:microsoft.com/office/officeart/2005/8/layout/cycle3"/>
    <dgm:cxn modelId="{B1BAF8C9-E83B-4821-8E35-3F77A5916DB5}" type="presOf" srcId="{41CB9388-59FC-42BF-9073-D1C65EE607B9}" destId="{1B13A5EB-24C7-4F91-9F75-1B71D754ED68}" srcOrd="0" destOrd="0" presId="urn:microsoft.com/office/officeart/2005/8/layout/cycle3"/>
    <dgm:cxn modelId="{20E21AE3-376B-42C8-9F1A-A5C0F03D0601}" srcId="{41CB9388-59FC-42BF-9073-D1C65EE607B9}" destId="{51E31422-425D-420E-B7BD-3279CE3E3B91}" srcOrd="4" destOrd="0" parTransId="{D6BC35BA-B841-4721-8600-D16E8F8FE76E}" sibTransId="{D6395E15-32D3-4B6B-8340-B9F6D865D95B}"/>
    <dgm:cxn modelId="{740949EA-07FC-43ED-BE23-AF2398E77886}" srcId="{41CB9388-59FC-42BF-9073-D1C65EE607B9}" destId="{BAE32F9F-49E1-43A0-B00B-BEA98735796A}" srcOrd="1" destOrd="0" parTransId="{A9D3D203-C200-4B84-B872-FDFC351661EB}" sibTransId="{AF93945F-D775-4FA6-82F9-99F43ED2E965}"/>
    <dgm:cxn modelId="{3DF94AF7-098C-4E63-B017-21466E9C4FA9}" srcId="{41CB9388-59FC-42BF-9073-D1C65EE607B9}" destId="{0B000A8C-BEC5-4603-B5BC-868318319614}" srcOrd="3" destOrd="0" parTransId="{C38CC2A0-427C-4A19-AD40-ABDC78B768A8}" sibTransId="{ED858B21-42A1-4C30-B4E2-7ACAAE5596B6}"/>
    <dgm:cxn modelId="{1BCA94F8-B48C-483D-A6D8-43DC7DEEA540}" type="presOf" srcId="{BAE32F9F-49E1-43A0-B00B-BEA98735796A}" destId="{3706C6CB-2961-4D03-B528-0A9F07931A1B}" srcOrd="0" destOrd="0" presId="urn:microsoft.com/office/officeart/2005/8/layout/cycle3"/>
    <dgm:cxn modelId="{8CF93EF9-18DC-466B-91F9-36F79EB30D18}" type="presParOf" srcId="{1B13A5EB-24C7-4F91-9F75-1B71D754ED68}" destId="{BA497F90-3C67-461B-83E7-34EA423049AC}" srcOrd="0" destOrd="0" presId="urn:microsoft.com/office/officeart/2005/8/layout/cycle3"/>
    <dgm:cxn modelId="{AC56EC2B-3BB0-4A55-B79E-39A53A002CAF}" type="presParOf" srcId="{BA497F90-3C67-461B-83E7-34EA423049AC}" destId="{6DE4C398-313D-4ACF-920A-16B982B5A60E}" srcOrd="0" destOrd="0" presId="urn:microsoft.com/office/officeart/2005/8/layout/cycle3"/>
    <dgm:cxn modelId="{2D6B2BCD-AE3B-4DEE-88BA-B04465364DA4}" type="presParOf" srcId="{BA497F90-3C67-461B-83E7-34EA423049AC}" destId="{BA1F50E8-5F6A-45FF-A3CA-99F57799985A}" srcOrd="1" destOrd="0" presId="urn:microsoft.com/office/officeart/2005/8/layout/cycle3"/>
    <dgm:cxn modelId="{F659306D-B121-4E77-883C-692654E7B916}" type="presParOf" srcId="{BA497F90-3C67-461B-83E7-34EA423049AC}" destId="{3706C6CB-2961-4D03-B528-0A9F07931A1B}" srcOrd="2" destOrd="0" presId="urn:microsoft.com/office/officeart/2005/8/layout/cycle3"/>
    <dgm:cxn modelId="{824B1C82-04AC-4986-990F-F8170D8329C0}" type="presParOf" srcId="{BA497F90-3C67-461B-83E7-34EA423049AC}" destId="{33346D34-7590-47D6-B58F-10E8FB9997EB}" srcOrd="3" destOrd="0" presId="urn:microsoft.com/office/officeart/2005/8/layout/cycle3"/>
    <dgm:cxn modelId="{2C67A126-D08F-4A1D-8202-8EA4228BA831}" type="presParOf" srcId="{BA497F90-3C67-461B-83E7-34EA423049AC}" destId="{73A4026A-8D64-44B5-9B7D-5F7BF3148FC4}" srcOrd="4" destOrd="0" presId="urn:microsoft.com/office/officeart/2005/8/layout/cycle3"/>
    <dgm:cxn modelId="{A7F25E8A-1057-43A9-BD84-CA62B76A7BF5}" type="presParOf" srcId="{BA497F90-3C67-461B-83E7-34EA423049AC}" destId="{682B502E-BD95-4AC4-A2A1-0A6535FB9AF3}" srcOrd="5"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F50E8-5F6A-45FF-A3CA-99F57799985A}">
      <dsp:nvSpPr>
        <dsp:cNvPr id="0" name=""/>
        <dsp:cNvSpPr/>
      </dsp:nvSpPr>
      <dsp:spPr>
        <a:xfrm>
          <a:off x="870811" y="-18659"/>
          <a:ext cx="3500011" cy="3500011"/>
        </a:xfrm>
        <a:prstGeom prst="circularArrow">
          <a:avLst>
            <a:gd name="adj1" fmla="val 5544"/>
            <a:gd name="adj2" fmla="val 330680"/>
            <a:gd name="adj3" fmla="val 13849222"/>
            <a:gd name="adj4" fmla="val 17341516"/>
            <a:gd name="adj5" fmla="val 5757"/>
          </a:avLst>
        </a:prstGeom>
        <a:solidFill>
          <a:srgbClr val="F17F09"/>
        </a:solidFill>
        <a:ln>
          <a:noFill/>
        </a:ln>
        <a:effectLst>
          <a:outerShdw blurRad="50800" dist="38100" dir="8100000" algn="tr" rotWithShape="0">
            <a:prstClr val="black">
              <a:alpha val="40000"/>
            </a:prstClr>
          </a:outerShdw>
        </a:effectLst>
      </dsp:spPr>
      <dsp:style>
        <a:lnRef idx="0">
          <a:scrgbClr r="0" g="0" b="0"/>
        </a:lnRef>
        <a:fillRef idx="1">
          <a:scrgbClr r="0" g="0" b="0"/>
        </a:fillRef>
        <a:effectRef idx="0">
          <a:scrgbClr r="0" g="0" b="0"/>
        </a:effectRef>
        <a:fontRef idx="minor"/>
      </dsp:style>
    </dsp:sp>
    <dsp:sp modelId="{6DE4C398-313D-4ACF-920A-16B982B5A60E}">
      <dsp:nvSpPr>
        <dsp:cNvPr id="0" name=""/>
        <dsp:cNvSpPr/>
      </dsp:nvSpPr>
      <dsp:spPr>
        <a:xfrm>
          <a:off x="1827405" y="489"/>
          <a:ext cx="1586823" cy="793411"/>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Priority</a:t>
          </a:r>
        </a:p>
        <a:p>
          <a:pPr marL="0" lvl="0" indent="0" algn="ctr" defTabSz="755650">
            <a:lnSpc>
              <a:spcPct val="90000"/>
            </a:lnSpc>
            <a:spcBef>
              <a:spcPct val="0"/>
            </a:spcBef>
            <a:spcAft>
              <a:spcPct val="35000"/>
            </a:spcAft>
            <a:buNone/>
          </a:pPr>
          <a:r>
            <a:rPr lang="en-US" sz="1700" kern="1200" dirty="0"/>
            <a:t>request</a:t>
          </a:r>
          <a:endParaRPr lang="en-IN" sz="1700" kern="1200" dirty="0"/>
        </a:p>
      </dsp:txBody>
      <dsp:txXfrm>
        <a:off x="1866136" y="39220"/>
        <a:ext cx="1509361" cy="715949"/>
      </dsp:txXfrm>
    </dsp:sp>
    <dsp:sp modelId="{3706C6CB-2961-4D03-B528-0A9F07931A1B}">
      <dsp:nvSpPr>
        <dsp:cNvPr id="0" name=""/>
        <dsp:cNvSpPr/>
      </dsp:nvSpPr>
      <dsp:spPr>
        <a:xfrm>
          <a:off x="3246898" y="1031810"/>
          <a:ext cx="1586823" cy="793411"/>
        </a:xfrm>
        <a:prstGeom prst="roundRect">
          <a:avLst/>
        </a:prstGeom>
        <a:solidFill>
          <a:srgbClr val="60A5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Design</a:t>
          </a:r>
          <a:endParaRPr lang="en-IN" sz="1700" kern="1200" dirty="0"/>
        </a:p>
      </dsp:txBody>
      <dsp:txXfrm>
        <a:off x="3285629" y="1070541"/>
        <a:ext cx="1509361" cy="715949"/>
      </dsp:txXfrm>
    </dsp:sp>
    <dsp:sp modelId="{33346D34-7590-47D6-B58F-10E8FB9997EB}">
      <dsp:nvSpPr>
        <dsp:cNvPr id="0" name=""/>
        <dsp:cNvSpPr/>
      </dsp:nvSpPr>
      <dsp:spPr>
        <a:xfrm>
          <a:off x="2704700" y="2700523"/>
          <a:ext cx="1586823" cy="793411"/>
        </a:xfrm>
        <a:prstGeom prst="roundRect">
          <a:avLst/>
        </a:prstGeom>
        <a:solidFill>
          <a:srgbClr val="7F3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Coding</a:t>
          </a:r>
          <a:endParaRPr lang="en-IN" sz="1700" kern="1200" dirty="0"/>
        </a:p>
      </dsp:txBody>
      <dsp:txXfrm>
        <a:off x="2743431" y="2739254"/>
        <a:ext cx="1509361" cy="715949"/>
      </dsp:txXfrm>
    </dsp:sp>
    <dsp:sp modelId="{73A4026A-8D64-44B5-9B7D-5F7BF3148FC4}">
      <dsp:nvSpPr>
        <dsp:cNvPr id="0" name=""/>
        <dsp:cNvSpPr/>
      </dsp:nvSpPr>
      <dsp:spPr>
        <a:xfrm>
          <a:off x="950111" y="2700523"/>
          <a:ext cx="1586823" cy="793411"/>
        </a:xfrm>
        <a:prstGeom prst="roundRect">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Test&amp; Debugging</a:t>
          </a:r>
          <a:endParaRPr lang="en-IN" sz="1700" kern="1200" dirty="0"/>
        </a:p>
      </dsp:txBody>
      <dsp:txXfrm>
        <a:off x="988842" y="2739254"/>
        <a:ext cx="1509361" cy="715949"/>
      </dsp:txXfrm>
    </dsp:sp>
    <dsp:sp modelId="{682B502E-BD95-4AC4-A2A1-0A6535FB9AF3}">
      <dsp:nvSpPr>
        <dsp:cNvPr id="0" name=""/>
        <dsp:cNvSpPr/>
      </dsp:nvSpPr>
      <dsp:spPr>
        <a:xfrm>
          <a:off x="407913" y="1031810"/>
          <a:ext cx="1586823" cy="793411"/>
        </a:xfrm>
        <a:prstGeom prst="roundRect">
          <a:avLst/>
        </a:prstGeom>
        <a:solidFill>
          <a:srgbClr val="A2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Release &amp;</a:t>
          </a:r>
        </a:p>
        <a:p>
          <a:pPr marL="0" lvl="0" indent="0" algn="ctr" defTabSz="755650">
            <a:lnSpc>
              <a:spcPct val="90000"/>
            </a:lnSpc>
            <a:spcBef>
              <a:spcPct val="0"/>
            </a:spcBef>
            <a:spcAft>
              <a:spcPct val="35000"/>
            </a:spcAft>
            <a:buNone/>
          </a:pPr>
          <a:r>
            <a:rPr lang="en-US" sz="1700" kern="1200" dirty="0"/>
            <a:t>Deployment</a:t>
          </a:r>
          <a:endParaRPr lang="en-IN" sz="1700" kern="1200" dirty="0"/>
        </a:p>
      </dsp:txBody>
      <dsp:txXfrm>
        <a:off x="446644" y="1070541"/>
        <a:ext cx="1509361" cy="715949"/>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871124" y="179209"/>
            <a:ext cx="2294890" cy="640080"/>
          </a:xfrm>
          <a:prstGeom prst="rect">
            <a:avLst/>
          </a:prstGeom>
        </p:spPr>
        <p:txBody>
          <a:bodyPr wrap="square" lIns="0" tIns="0" rIns="0" bIns="0">
            <a:spAutoFit/>
          </a:bodyPr>
          <a:lstStyle>
            <a:lvl1pPr>
              <a:defRPr sz="3750" b="1" i="0">
                <a:solidFill>
                  <a:srgbClr val="6A587D"/>
                </a:solidFill>
                <a:latin typeface="Times New Roman"/>
                <a:cs typeface="Times New Roman"/>
              </a:defRPr>
            </a:lvl1pPr>
          </a:lstStyle>
          <a:p>
            <a:endParaRPr/>
          </a:p>
        </p:txBody>
      </p:sp>
      <p:sp>
        <p:nvSpPr>
          <p:cNvPr id="3" name="Holder 3"/>
          <p:cNvSpPr>
            <a:spLocks noGrp="1"/>
          </p:cNvSpPr>
          <p:nvPr>
            <p:ph type="subTitle" idx="4"/>
          </p:nvPr>
        </p:nvSpPr>
        <p:spPr>
          <a:xfrm>
            <a:off x="1829752" y="3840480"/>
            <a:ext cx="8538845" cy="1714500"/>
          </a:xfrm>
          <a:prstGeom prst="rect">
            <a:avLst/>
          </a:prstGeom>
        </p:spPr>
        <p:txBody>
          <a:bodyPr wrap="square" lIns="0" tIns="0" rIns="0" bIns="0">
            <a:spAutoFit/>
          </a:bodyPr>
          <a:lstStyle>
            <a:lvl1pPr>
              <a:defRPr sz="1550" b="0" i="0">
                <a:solidFill>
                  <a:srgbClr val="4B4B4B"/>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6A587D"/>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1550" b="0" i="0">
                <a:solidFill>
                  <a:srgbClr val="4B4B4B"/>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6A587D"/>
                </a:solidFill>
                <a:latin typeface="Times New Roman"/>
                <a:cs typeface="Times New Roman"/>
              </a:defRPr>
            </a:lvl1pPr>
          </a:lstStyle>
          <a:p>
            <a:endParaRPr/>
          </a:p>
        </p:txBody>
      </p:sp>
      <p:sp>
        <p:nvSpPr>
          <p:cNvPr id="3" name="Holder 3"/>
          <p:cNvSpPr>
            <a:spLocks noGrp="1"/>
          </p:cNvSpPr>
          <p:nvPr>
            <p:ph sz="half" idx="2"/>
          </p:nvPr>
        </p:nvSpPr>
        <p:spPr>
          <a:xfrm>
            <a:off x="1852802" y="2000834"/>
            <a:ext cx="2937510" cy="3534410"/>
          </a:xfrm>
          <a:prstGeom prst="rect">
            <a:avLst/>
          </a:prstGeom>
        </p:spPr>
        <p:txBody>
          <a:bodyPr wrap="square" lIns="0" tIns="0" rIns="0" bIns="0">
            <a:spAutoFit/>
          </a:bodyPr>
          <a:lstStyle>
            <a:lvl1pPr>
              <a:defRPr sz="1300" b="1" i="0">
                <a:solidFill>
                  <a:srgbClr val="292929"/>
                </a:solidFill>
                <a:latin typeface="Gill Sans MT"/>
                <a:cs typeface="Gill Sans MT"/>
              </a:defRPr>
            </a:lvl1pPr>
          </a:lstStyle>
          <a:p>
            <a:endParaRPr/>
          </a:p>
        </p:txBody>
      </p:sp>
      <p:sp>
        <p:nvSpPr>
          <p:cNvPr id="4" name="Holder 4"/>
          <p:cNvSpPr>
            <a:spLocks noGrp="1"/>
          </p:cNvSpPr>
          <p:nvPr>
            <p:ph sz="half" idx="3"/>
          </p:nvPr>
        </p:nvSpPr>
        <p:spPr>
          <a:xfrm>
            <a:off x="6282150" y="1577340"/>
            <a:ext cx="5306282"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50" b="1" i="0">
                <a:solidFill>
                  <a:srgbClr val="6A587D"/>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4584" y="266191"/>
            <a:ext cx="2745740" cy="574040"/>
          </a:xfrm>
          <a:prstGeom prst="rect">
            <a:avLst/>
          </a:prstGeom>
        </p:spPr>
        <p:txBody>
          <a:bodyPr wrap="square" lIns="0" tIns="0" rIns="0" bIns="0">
            <a:spAutoFit/>
          </a:bodyPr>
          <a:lstStyle>
            <a:lvl1pPr>
              <a:defRPr sz="3750" b="1" i="0">
                <a:solidFill>
                  <a:srgbClr val="6A587D"/>
                </a:solidFill>
                <a:latin typeface="Times New Roman"/>
                <a:cs typeface="Times New Roman"/>
              </a:defRPr>
            </a:lvl1pPr>
          </a:lstStyle>
          <a:p>
            <a:endParaRPr/>
          </a:p>
        </p:txBody>
      </p:sp>
      <p:sp>
        <p:nvSpPr>
          <p:cNvPr id="3" name="Holder 3"/>
          <p:cNvSpPr>
            <a:spLocks noGrp="1"/>
          </p:cNvSpPr>
          <p:nvPr>
            <p:ph type="body" idx="1"/>
          </p:nvPr>
        </p:nvSpPr>
        <p:spPr>
          <a:xfrm>
            <a:off x="5179910" y="1536590"/>
            <a:ext cx="5832475" cy="1407160"/>
          </a:xfrm>
          <a:prstGeom prst="rect">
            <a:avLst/>
          </a:prstGeom>
        </p:spPr>
        <p:txBody>
          <a:bodyPr wrap="square" lIns="0" tIns="0" rIns="0" bIns="0">
            <a:spAutoFit/>
          </a:bodyPr>
          <a:lstStyle>
            <a:lvl1pPr>
              <a:defRPr sz="1550" b="0" i="0">
                <a:solidFill>
                  <a:srgbClr val="4B4B4B"/>
                </a:solidFill>
                <a:latin typeface="Arial"/>
                <a:cs typeface="Arial"/>
              </a:defRPr>
            </a:lvl1pPr>
          </a:lstStyle>
          <a:p>
            <a:endParaRPr/>
          </a:p>
        </p:txBody>
      </p:sp>
      <p:sp>
        <p:nvSpPr>
          <p:cNvPr id="4" name="Holder 4"/>
          <p:cNvSpPr>
            <a:spLocks noGrp="1"/>
          </p:cNvSpPr>
          <p:nvPr>
            <p:ph type="ftr" sz="quarter" idx="5"/>
          </p:nvPr>
        </p:nvSpPr>
        <p:spPr>
          <a:xfrm>
            <a:off x="4147439" y="6377940"/>
            <a:ext cx="3903472"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917" y="6377940"/>
            <a:ext cx="28056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3/28/2025</a:t>
            </a:fld>
            <a:endParaRPr lang="en-US"/>
          </a:p>
        </p:txBody>
      </p:sp>
      <p:sp>
        <p:nvSpPr>
          <p:cNvPr id="6" name="Holder 6"/>
          <p:cNvSpPr>
            <a:spLocks noGrp="1"/>
          </p:cNvSpPr>
          <p:nvPr>
            <p:ph type="sldNum" sz="quarter" idx="7"/>
          </p:nvPr>
        </p:nvSpPr>
        <p:spPr>
          <a:xfrm>
            <a:off x="8782812" y="6377940"/>
            <a:ext cx="28056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pic>
        <p:nvPicPr>
          <p:cNvPr id="7" name="Picture 6" descr="A white arrow in a circle&#10;&#10;AI-generated content may be incorrect.">
            <a:extLst>
              <a:ext uri="{FF2B5EF4-FFF2-40B4-BE49-F238E27FC236}">
                <a16:creationId xmlns:a16="http://schemas.microsoft.com/office/drawing/2014/main" id="{6F65EA4C-B195-C9D3-369B-BE3003236FE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853945" y="414196"/>
            <a:ext cx="1736042" cy="27803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5.xml"/><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svg"/><Relationship Id="rId7" Type="http://schemas.openxmlformats.org/officeDocument/2006/relationships/diagramColors" Target="../diagrams/colors1.xml"/><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5.xml"/><Relationship Id="rId5" Type="http://schemas.openxmlformats.org/officeDocument/2006/relationships/image" Target="../media/image56.sv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60.sv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5.xml"/><Relationship Id="rId4" Type="http://schemas.openxmlformats.org/officeDocument/2006/relationships/image" Target="../media/image68.jpg"/></Relationships>
</file>

<file path=ppt/slides/_rels/slide5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AF00DC6E-9EE9-1415-E04E-80D3125C8FBF}"/>
              </a:ext>
            </a:extLst>
          </p:cNvPr>
          <p:cNvSpPr>
            <a:spLocks noGrp="1"/>
          </p:cNvSpPr>
          <p:nvPr>
            <p:ph type="subTitle" idx="4"/>
          </p:nvPr>
        </p:nvSpPr>
        <p:spPr>
          <a:xfrm>
            <a:off x="2743201" y="2849890"/>
            <a:ext cx="6019800" cy="615553"/>
          </a:xfrm>
          <a:effectLst>
            <a:outerShdw blurRad="50800" dist="38100" dir="8100000" algn="tr" rotWithShape="0">
              <a:prstClr val="black">
                <a:alpha val="40000"/>
              </a:prstClr>
            </a:outerShdw>
          </a:effectLst>
        </p:spPr>
        <p:txBody>
          <a:bodyPr/>
          <a:lstStyle/>
          <a:p>
            <a:r>
              <a:rPr lang="en-US" sz="4000" b="1" dirty="0">
                <a:solidFill>
                  <a:srgbClr val="2F233B"/>
                </a:solidFill>
                <a:latin typeface="Lucida Grande" panose="020B0600040502020204" pitchFamily="34" charset="0"/>
                <a:ea typeface="+mj-ea"/>
              </a:rPr>
              <a:t>Introduction to </a:t>
            </a:r>
            <a:r>
              <a:rPr lang="en-US" sz="4000" b="1" dirty="0" err="1">
                <a:solidFill>
                  <a:srgbClr val="2F233B"/>
                </a:solidFill>
                <a:latin typeface="Lucida Grande" panose="020B0600040502020204" pitchFamily="34" charset="0"/>
                <a:ea typeface="+mj-ea"/>
              </a:rPr>
              <a:t>devOps</a:t>
            </a:r>
            <a:endParaRPr lang="en-IN" sz="4000" b="1" dirty="0">
              <a:solidFill>
                <a:srgbClr val="2F233B"/>
              </a:solidFill>
              <a:latin typeface="Lucida Grande" panose="020B0600040502020204" pitchFamily="34" charset="0"/>
              <a:ea typeface="+mj-ea"/>
            </a:endParaRPr>
          </a:p>
        </p:txBody>
      </p:sp>
      <p:pic>
        <p:nvPicPr>
          <p:cNvPr id="2" name="Picture 1" descr="A white arrow in a circle&#10;&#10;AI-generated content may be incorrect.">
            <a:extLst>
              <a:ext uri="{FF2B5EF4-FFF2-40B4-BE49-F238E27FC236}">
                <a16:creationId xmlns:a16="http://schemas.microsoft.com/office/drawing/2014/main" id="{3C62B432-A77F-555B-340B-3E15D5E146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360" y="5867400"/>
            <a:ext cx="2687640" cy="4304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218B75D-0CF9-ED68-A6C2-DD8DEB6E677E}"/>
              </a:ext>
            </a:extLst>
          </p:cNvPr>
          <p:cNvSpPr/>
          <p:nvPr/>
        </p:nvSpPr>
        <p:spPr>
          <a:xfrm>
            <a:off x="5410200" y="1535137"/>
            <a:ext cx="5749481" cy="1600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7156704" y="3938015"/>
            <a:ext cx="2121407" cy="1950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bject 3"/>
          <p:cNvSpPr txBox="1">
            <a:spLocks noGrp="1"/>
          </p:cNvSpPr>
          <p:nvPr>
            <p:ph type="title"/>
          </p:nvPr>
        </p:nvSpPr>
        <p:spPr>
          <a:xfrm>
            <a:off x="354584" y="253491"/>
            <a:ext cx="6481445"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F4778"/>
                </a:solidFill>
                <a:latin typeface="Lucida Grande"/>
              </a:rPr>
              <a:t>Software Development Life Cycle</a:t>
            </a:r>
          </a:p>
        </p:txBody>
      </p:sp>
      <p:sp>
        <p:nvSpPr>
          <p:cNvPr id="8" name="object 8"/>
          <p:cNvSpPr txBox="1"/>
          <p:nvPr/>
        </p:nvSpPr>
        <p:spPr>
          <a:xfrm>
            <a:off x="5560695" y="1942083"/>
            <a:ext cx="5325110" cy="892617"/>
          </a:xfrm>
          <a:prstGeom prst="rect">
            <a:avLst/>
          </a:prstGeom>
        </p:spPr>
        <p:txBody>
          <a:bodyPr vert="horz" wrap="square" lIns="0" tIns="6350" rIns="0" bIns="0" rtlCol="0">
            <a:spAutoFit/>
          </a:bodyPr>
          <a:lstStyle/>
          <a:p>
            <a:pPr marL="12065" marR="5080" algn="ctr">
              <a:lnSpc>
                <a:spcPct val="123500"/>
              </a:lnSpc>
              <a:spcBef>
                <a:spcPts val="100"/>
              </a:spcBef>
            </a:pPr>
            <a:r>
              <a:rPr sz="1600" b="1" dirty="0">
                <a:solidFill>
                  <a:schemeClr val="tx1">
                    <a:lumMod val="85000"/>
                    <a:lumOff val="15000"/>
                  </a:schemeClr>
                </a:solidFill>
                <a:latin typeface="Lucida Grande" panose="020B0600040502020204"/>
                <a:cs typeface="Arial"/>
              </a:rPr>
              <a:t>Once the code is verified, it is pushed to production.  Post this, the application is updated with any future enhancements or optimizations, if and when required.</a:t>
            </a:r>
          </a:p>
        </p:txBody>
      </p:sp>
      <p:sp>
        <p:nvSpPr>
          <p:cNvPr id="9" name="object 9"/>
          <p:cNvSpPr txBox="1"/>
          <p:nvPr/>
        </p:nvSpPr>
        <p:spPr>
          <a:xfrm>
            <a:off x="8674100" y="5412740"/>
            <a:ext cx="103505"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EFB423"/>
                </a:solidFill>
                <a:latin typeface="Agency FB"/>
                <a:cs typeface="Agency FB"/>
              </a:rPr>
              <a:t>I</a:t>
            </a:r>
            <a:endParaRPr sz="3000">
              <a:latin typeface="Agency FB"/>
              <a:cs typeface="Agency FB"/>
            </a:endParaRPr>
          </a:p>
        </p:txBody>
      </p:sp>
      <p:sp>
        <p:nvSpPr>
          <p:cNvPr id="11" name="Rectangle 10">
            <a:extLst>
              <a:ext uri="{FF2B5EF4-FFF2-40B4-BE49-F238E27FC236}">
                <a16:creationId xmlns:a16="http://schemas.microsoft.com/office/drawing/2014/main" id="{BADFD54A-C187-8EE8-AB56-EFD1E4EA6BE1}"/>
              </a:ext>
            </a:extLst>
          </p:cNvPr>
          <p:cNvSpPr/>
          <p:nvPr/>
        </p:nvSpPr>
        <p:spPr>
          <a:xfrm>
            <a:off x="957372" y="2575830"/>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2" name="Rectangle 11">
            <a:extLst>
              <a:ext uri="{FF2B5EF4-FFF2-40B4-BE49-F238E27FC236}">
                <a16:creationId xmlns:a16="http://schemas.microsoft.com/office/drawing/2014/main" id="{3F188A53-F1D0-7EF3-3C9F-1264F72C2D61}"/>
              </a:ext>
            </a:extLst>
          </p:cNvPr>
          <p:cNvSpPr/>
          <p:nvPr/>
        </p:nvSpPr>
        <p:spPr>
          <a:xfrm>
            <a:off x="946878" y="3436353"/>
            <a:ext cx="2320481" cy="533400"/>
          </a:xfrm>
          <a:prstGeom prst="rect">
            <a:avLst/>
          </a:prstGeom>
          <a:solidFill>
            <a:srgbClr val="A6A6A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3" name="Rectangle 12">
            <a:extLst>
              <a:ext uri="{FF2B5EF4-FFF2-40B4-BE49-F238E27FC236}">
                <a16:creationId xmlns:a16="http://schemas.microsoft.com/office/drawing/2014/main" id="{6C0E1DC7-278B-B8A9-E3A7-2B626E562D6E}"/>
              </a:ext>
            </a:extLst>
          </p:cNvPr>
          <p:cNvSpPr/>
          <p:nvPr/>
        </p:nvSpPr>
        <p:spPr>
          <a:xfrm>
            <a:off x="988852" y="4296876"/>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4" name="Rectangle 13">
            <a:extLst>
              <a:ext uri="{FF2B5EF4-FFF2-40B4-BE49-F238E27FC236}">
                <a16:creationId xmlns:a16="http://schemas.microsoft.com/office/drawing/2014/main" id="{90D82B03-38A1-F24A-3121-7FD0107232CB}"/>
              </a:ext>
            </a:extLst>
          </p:cNvPr>
          <p:cNvSpPr/>
          <p:nvPr/>
        </p:nvSpPr>
        <p:spPr>
          <a:xfrm>
            <a:off x="978359" y="5157397"/>
            <a:ext cx="2320481" cy="533400"/>
          </a:xfrm>
          <a:prstGeom prst="rect">
            <a:avLst/>
          </a:prstGeom>
          <a:solidFill>
            <a:srgbClr val="01B0F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5" name="Rectangle 14">
            <a:extLst>
              <a:ext uri="{FF2B5EF4-FFF2-40B4-BE49-F238E27FC236}">
                <a16:creationId xmlns:a16="http://schemas.microsoft.com/office/drawing/2014/main" id="{673092A6-D3BE-FEC1-886D-5D941566F1E2}"/>
              </a:ext>
            </a:extLst>
          </p:cNvPr>
          <p:cNvSpPr/>
          <p:nvPr/>
        </p:nvSpPr>
        <p:spPr>
          <a:xfrm>
            <a:off x="967866" y="1715307"/>
            <a:ext cx="2320481" cy="533400"/>
          </a:xfrm>
          <a:prstGeom prst="rect">
            <a:avLst/>
          </a:prstGeom>
          <a:solidFill>
            <a:srgbClr val="A6A6A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bject 9">
            <a:extLst>
              <a:ext uri="{FF2B5EF4-FFF2-40B4-BE49-F238E27FC236}">
                <a16:creationId xmlns:a16="http://schemas.microsoft.com/office/drawing/2014/main" id="{10E630C8-BDD5-DAB0-2F71-456181507668}"/>
              </a:ext>
            </a:extLst>
          </p:cNvPr>
          <p:cNvSpPr txBox="1"/>
          <p:nvPr/>
        </p:nvSpPr>
        <p:spPr>
          <a:xfrm>
            <a:off x="1351533" y="5287361"/>
            <a:ext cx="1595120" cy="273473"/>
          </a:xfrm>
          <a:prstGeom prst="rect">
            <a:avLst/>
          </a:prstGeom>
          <a:effectLst>
            <a:outerShdw blurRad="50800" dist="38100" dir="8100000" algn="tr" rotWithShape="0">
              <a:prstClr val="black">
                <a:alpha val="40000"/>
              </a:prstClr>
            </a:outerShdw>
          </a:effectLst>
        </p:spPr>
        <p:txBody>
          <a:bodyPr vert="horz" wrap="square" lIns="0" tIns="0" rIns="0" bIns="0" rtlCol="0">
            <a:spAutoFit/>
          </a:bodyPr>
          <a:lstStyle/>
          <a:p>
            <a:pPr marL="12700">
              <a:lnSpc>
                <a:spcPts val="2310"/>
              </a:lnSpc>
            </a:pPr>
            <a:r>
              <a:rPr b="1" dirty="0">
                <a:solidFill>
                  <a:schemeClr val="bg1"/>
                </a:solidFill>
                <a:latin typeface="Lucida Grande" panose="020B0600040502020204"/>
                <a:cs typeface="Arial"/>
              </a:rPr>
              <a:t>Maintenance</a:t>
            </a:r>
          </a:p>
        </p:txBody>
      </p:sp>
      <p:sp>
        <p:nvSpPr>
          <p:cNvPr id="17" name="object 5">
            <a:extLst>
              <a:ext uri="{FF2B5EF4-FFF2-40B4-BE49-F238E27FC236}">
                <a16:creationId xmlns:a16="http://schemas.microsoft.com/office/drawing/2014/main" id="{5E8E0E10-BE67-A92A-3395-7D5DBE1DE5EF}"/>
              </a:ext>
            </a:extLst>
          </p:cNvPr>
          <p:cNvSpPr txBox="1"/>
          <p:nvPr/>
        </p:nvSpPr>
        <p:spPr>
          <a:xfrm>
            <a:off x="1192783" y="1803400"/>
            <a:ext cx="1753870" cy="330200"/>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sz="2000" b="1" dirty="0">
                <a:solidFill>
                  <a:schemeClr val="bg1"/>
                </a:solidFill>
                <a:latin typeface="Lucida Grande" panose="020B0600040502020204"/>
                <a:cs typeface="Arial"/>
              </a:rPr>
              <a:t>Requirements</a:t>
            </a:r>
            <a:endParaRPr sz="2000" dirty="0">
              <a:solidFill>
                <a:schemeClr val="bg1"/>
              </a:solidFill>
              <a:latin typeface="Lucida Grande" panose="020B0600040502020204"/>
              <a:cs typeface="Arial"/>
            </a:endParaRPr>
          </a:p>
        </p:txBody>
      </p:sp>
      <p:sp>
        <p:nvSpPr>
          <p:cNvPr id="18" name="object 6">
            <a:extLst>
              <a:ext uri="{FF2B5EF4-FFF2-40B4-BE49-F238E27FC236}">
                <a16:creationId xmlns:a16="http://schemas.microsoft.com/office/drawing/2014/main" id="{92B0CC18-E992-DB0E-8368-75C7078068A6}"/>
              </a:ext>
            </a:extLst>
          </p:cNvPr>
          <p:cNvSpPr txBox="1"/>
          <p:nvPr/>
        </p:nvSpPr>
        <p:spPr>
          <a:xfrm>
            <a:off x="1662302" y="2681977"/>
            <a:ext cx="889635" cy="289823"/>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b="1" dirty="0">
                <a:solidFill>
                  <a:schemeClr val="bg1"/>
                </a:solidFill>
                <a:latin typeface="Lucida Grande" panose="020B0600040502020204"/>
                <a:cs typeface="Arial"/>
              </a:rPr>
              <a:t>Design</a:t>
            </a:r>
          </a:p>
        </p:txBody>
      </p:sp>
      <p:sp>
        <p:nvSpPr>
          <p:cNvPr id="19" name="object 7">
            <a:extLst>
              <a:ext uri="{FF2B5EF4-FFF2-40B4-BE49-F238E27FC236}">
                <a16:creationId xmlns:a16="http://schemas.microsoft.com/office/drawing/2014/main" id="{20FD2028-7F5A-C346-380D-A96407344EF5}"/>
              </a:ext>
            </a:extLst>
          </p:cNvPr>
          <p:cNvSpPr txBox="1"/>
          <p:nvPr/>
        </p:nvSpPr>
        <p:spPr>
          <a:xfrm>
            <a:off x="1090675" y="3512743"/>
            <a:ext cx="1941830" cy="1133644"/>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algn="ctr">
              <a:lnSpc>
                <a:spcPct val="100000"/>
              </a:lnSpc>
              <a:spcBef>
                <a:spcPts val="100"/>
              </a:spcBef>
            </a:pPr>
            <a:r>
              <a:rPr b="1" dirty="0">
                <a:solidFill>
                  <a:schemeClr val="bg1"/>
                </a:solidFill>
                <a:latin typeface="Lucida Grande" panose="020B0600040502020204"/>
                <a:cs typeface="Arial"/>
              </a:rPr>
              <a:t>Implementation</a:t>
            </a:r>
          </a:p>
          <a:p>
            <a:pPr>
              <a:lnSpc>
                <a:spcPct val="100000"/>
              </a:lnSpc>
            </a:pPr>
            <a:endParaRPr b="1" dirty="0">
              <a:solidFill>
                <a:schemeClr val="bg1"/>
              </a:solidFill>
              <a:latin typeface="Lucida Grande" panose="020B0600040502020204"/>
              <a:cs typeface="Arial"/>
            </a:endParaRPr>
          </a:p>
          <a:p>
            <a:pPr>
              <a:lnSpc>
                <a:spcPct val="100000"/>
              </a:lnSpc>
              <a:spcBef>
                <a:spcPts val="90"/>
              </a:spcBef>
            </a:pPr>
            <a:endParaRPr b="1" dirty="0">
              <a:solidFill>
                <a:schemeClr val="bg1"/>
              </a:solidFill>
              <a:latin typeface="Lucida Grande" panose="020B0600040502020204"/>
              <a:cs typeface="Arial"/>
            </a:endParaRPr>
          </a:p>
          <a:p>
            <a:pPr marL="53340" algn="ctr">
              <a:lnSpc>
                <a:spcPct val="100000"/>
              </a:lnSpc>
            </a:pPr>
            <a:r>
              <a:rPr b="1" dirty="0">
                <a:solidFill>
                  <a:schemeClr val="bg1"/>
                </a:solidFill>
                <a:latin typeface="Lucida Grande" panose="020B0600040502020204"/>
                <a:cs typeface="Arial"/>
              </a:rPr>
              <a:t>Verification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F40847-4A99-86BE-F44A-9527EF192C72}"/>
              </a:ext>
            </a:extLst>
          </p:cNvPr>
          <p:cNvSpPr/>
          <p:nvPr/>
        </p:nvSpPr>
        <p:spPr>
          <a:xfrm>
            <a:off x="4572000" y="3962400"/>
            <a:ext cx="2590800" cy="533400"/>
          </a:xfrm>
          <a:prstGeom prst="rect">
            <a:avLst/>
          </a:prstGeom>
          <a:solidFill>
            <a:srgbClr val="60487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8D03D5E-A4D0-5E19-B477-54B2F6D64C58}"/>
              </a:ext>
            </a:extLst>
          </p:cNvPr>
          <p:cNvSpPr/>
          <p:nvPr/>
        </p:nvSpPr>
        <p:spPr>
          <a:xfrm>
            <a:off x="4559825" y="4572000"/>
            <a:ext cx="2590800" cy="533400"/>
          </a:xfrm>
          <a:prstGeom prst="rect">
            <a:avLst/>
          </a:prstGeom>
          <a:solidFill>
            <a:srgbClr val="1B587D"/>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E73C97B-00AC-EF99-4119-92E4A9EE60C9}"/>
              </a:ext>
            </a:extLst>
          </p:cNvPr>
          <p:cNvSpPr/>
          <p:nvPr/>
        </p:nvSpPr>
        <p:spPr>
          <a:xfrm>
            <a:off x="4565913" y="5257800"/>
            <a:ext cx="2590800" cy="533400"/>
          </a:xfrm>
          <a:prstGeom prst="rect">
            <a:avLst/>
          </a:prstGeom>
          <a:solidFill>
            <a:srgbClr val="01B0F1"/>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E23C42FE-353F-B667-019C-CB535FEB2159}"/>
              </a:ext>
            </a:extLst>
          </p:cNvPr>
          <p:cNvSpPr/>
          <p:nvPr/>
        </p:nvSpPr>
        <p:spPr>
          <a:xfrm>
            <a:off x="1408175" y="1307784"/>
            <a:ext cx="9336025" cy="11821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object 3"/>
          <p:cNvSpPr txBox="1"/>
          <p:nvPr/>
        </p:nvSpPr>
        <p:spPr>
          <a:xfrm>
            <a:off x="1636902" y="1511426"/>
            <a:ext cx="8931910" cy="838200"/>
          </a:xfrm>
          <a:prstGeom prst="rect">
            <a:avLst/>
          </a:prstGeom>
        </p:spPr>
        <p:txBody>
          <a:bodyPr vert="horz" wrap="square" lIns="0" tIns="6350" rIns="0" bIns="0" rtlCol="0">
            <a:spAutoFit/>
          </a:bodyPr>
          <a:lstStyle/>
          <a:p>
            <a:pPr marL="38100" marR="30480" algn="ctr">
              <a:lnSpc>
                <a:spcPct val="123500"/>
              </a:lnSpc>
              <a:spcBef>
                <a:spcPts val="50"/>
              </a:spcBef>
            </a:pPr>
            <a:r>
              <a:rPr sz="1500" b="1" dirty="0">
                <a:solidFill>
                  <a:schemeClr val="tx1">
                    <a:lumMod val="85000"/>
                    <a:lumOff val="15000"/>
                  </a:schemeClr>
                </a:solidFill>
                <a:latin typeface="Lucida Grande" panose="020B0600040502020204"/>
                <a:cs typeface="Arial"/>
              </a:rPr>
              <a:t>Since the time soltware development started</a:t>
            </a:r>
            <a:r>
              <a:rPr lang="en-IN" sz="1500" b="1" dirty="0">
                <a:solidFill>
                  <a:schemeClr val="tx1">
                    <a:lumMod val="85000"/>
                    <a:lumOff val="15000"/>
                  </a:schemeClr>
                </a:solidFill>
                <a:latin typeface="Lucida Grande" panose="020B0600040502020204"/>
                <a:cs typeface="Arial"/>
              </a:rPr>
              <a:t>, </a:t>
            </a:r>
            <a:r>
              <a:rPr sz="1500" b="1" dirty="0">
                <a:solidFill>
                  <a:schemeClr val="tx1">
                    <a:lumMod val="85000"/>
                    <a:lumOff val="15000"/>
                  </a:schemeClr>
                </a:solidFill>
                <a:latin typeface="Lucida Grande" panose="020B0600040502020204"/>
                <a:cs typeface="Arial"/>
              </a:rPr>
              <a:t>various soft</a:t>
            </a:r>
            <a:r>
              <a:rPr lang="en-IN" sz="1500" b="1" dirty="0">
                <a:solidFill>
                  <a:schemeClr val="tx1">
                    <a:lumMod val="85000"/>
                    <a:lumOff val="15000"/>
                  </a:schemeClr>
                </a:solidFill>
                <a:latin typeface="Lucida Grande" panose="020B0600040502020204"/>
                <a:cs typeface="Arial"/>
              </a:rPr>
              <a:t>w</a:t>
            </a:r>
            <a:r>
              <a:rPr sz="1500" b="1" dirty="0">
                <a:solidFill>
                  <a:schemeClr val="tx1">
                    <a:lumMod val="85000"/>
                    <a:lumOff val="15000"/>
                  </a:schemeClr>
                </a:solidFill>
                <a:latin typeface="Lucida Grande" panose="020B0600040502020204"/>
                <a:cs typeface="Arial"/>
              </a:rPr>
              <a:t>are deveIopment modeIs have been curated which implement SDLC. Each of these models solve problems that existed before these models were invented.</a:t>
            </a:r>
          </a:p>
        </p:txBody>
      </p:sp>
      <p:sp>
        <p:nvSpPr>
          <p:cNvPr id="4" name="object 4"/>
          <p:cNvSpPr txBox="1"/>
          <p:nvPr/>
        </p:nvSpPr>
        <p:spPr>
          <a:xfrm>
            <a:off x="1408175" y="3169920"/>
            <a:ext cx="9187815" cy="246379"/>
          </a:xfrm>
          <a:prstGeom prst="rect">
            <a:avLst/>
          </a:prstGeom>
        </p:spPr>
        <p:txBody>
          <a:bodyPr vert="horz" wrap="square" lIns="0" tIns="12700" rIns="0" bIns="0" rtlCol="0">
            <a:spAutoFit/>
          </a:bodyPr>
          <a:lstStyle/>
          <a:p>
            <a:pPr marL="38100">
              <a:lnSpc>
                <a:spcPct val="100000"/>
              </a:lnSpc>
              <a:spcBef>
                <a:spcPts val="100"/>
              </a:spcBef>
            </a:pPr>
            <a:r>
              <a:rPr sz="1500" b="1" dirty="0">
                <a:solidFill>
                  <a:schemeClr val="tx1">
                    <a:lumMod val="85000"/>
                    <a:lumOff val="15000"/>
                  </a:schemeClr>
                </a:solidFill>
                <a:latin typeface="Lucida Grande" panose="020B0600040502020204"/>
                <a:cs typeface="Arial"/>
              </a:rPr>
              <a:t>Traditionally</a:t>
            </a:r>
            <a:r>
              <a:rPr lang="en-IN" sz="1500" b="1" dirty="0">
                <a:solidFill>
                  <a:schemeClr val="tx1">
                    <a:lumMod val="85000"/>
                    <a:lumOff val="15000"/>
                  </a:schemeClr>
                </a:solidFill>
                <a:latin typeface="Lucida Grande" panose="020B0600040502020204"/>
                <a:cs typeface="Arial"/>
              </a:rPr>
              <a:t>, </a:t>
            </a:r>
            <a:r>
              <a:rPr sz="1500" b="1" dirty="0">
                <a:solidFill>
                  <a:schemeClr val="tx1">
                    <a:lumMod val="85000"/>
                    <a:lumOff val="15000"/>
                  </a:schemeClr>
                </a:solidFill>
                <a:latin typeface="Lucida Grande" panose="020B0600040502020204"/>
                <a:cs typeface="Arial"/>
              </a:rPr>
              <a:t>there have been 3 major software development models that most companies follow·:</a:t>
            </a:r>
          </a:p>
        </p:txBody>
      </p:sp>
      <p:sp>
        <p:nvSpPr>
          <p:cNvPr id="5" name="object 5"/>
          <p:cNvSpPr txBox="1"/>
          <p:nvPr/>
        </p:nvSpPr>
        <p:spPr>
          <a:xfrm>
            <a:off x="4804790" y="4096257"/>
            <a:ext cx="2002155" cy="1593450"/>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algn="ctr">
              <a:lnSpc>
                <a:spcPct val="100000"/>
              </a:lnSpc>
              <a:spcBef>
                <a:spcPts val="100"/>
              </a:spcBef>
            </a:pPr>
            <a:r>
              <a:rPr sz="2050" b="1" dirty="0">
                <a:solidFill>
                  <a:schemeClr val="bg1"/>
                </a:solidFill>
                <a:latin typeface="Arial"/>
                <a:cs typeface="Arial"/>
              </a:rPr>
              <a:t>Waterfall Model</a:t>
            </a:r>
            <a:endParaRPr sz="2050" dirty="0">
              <a:solidFill>
                <a:schemeClr val="bg1"/>
              </a:solidFill>
              <a:latin typeface="Arial"/>
              <a:cs typeface="Arial"/>
            </a:endParaRPr>
          </a:p>
          <a:p>
            <a:pPr marL="260985" marR="233679" algn="ctr">
              <a:lnSpc>
                <a:spcPct val="215700"/>
              </a:lnSpc>
              <a:spcBef>
                <a:spcPts val="105"/>
              </a:spcBef>
            </a:pPr>
            <a:r>
              <a:rPr sz="2050" b="1" dirty="0">
                <a:solidFill>
                  <a:schemeClr val="bg1"/>
                </a:solidFill>
                <a:latin typeface="Arial"/>
                <a:cs typeface="Arial"/>
              </a:rPr>
              <a:t>Agile Model Lean Model</a:t>
            </a:r>
            <a:endParaRPr sz="2050" dirty="0">
              <a:solidFill>
                <a:schemeClr val="bg1"/>
              </a:solidFill>
              <a:latin typeface="Arial"/>
              <a:cs typeface="Arial"/>
            </a:endParaRPr>
          </a:p>
        </p:txBody>
      </p:sp>
      <p:sp>
        <p:nvSpPr>
          <p:cNvPr id="6" name="object 3">
            <a:extLst>
              <a:ext uri="{FF2B5EF4-FFF2-40B4-BE49-F238E27FC236}">
                <a16:creationId xmlns:a16="http://schemas.microsoft.com/office/drawing/2014/main" id="{21962D1E-3B2E-E64C-1988-62335991D738}"/>
              </a:ext>
            </a:extLst>
          </p:cNvPr>
          <p:cNvSpPr txBox="1">
            <a:spLocks/>
          </p:cNvSpPr>
          <p:nvPr/>
        </p:nvSpPr>
        <p:spPr>
          <a:xfrm>
            <a:off x="354584" y="253491"/>
            <a:ext cx="6481445" cy="505267"/>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3200" b="1" dirty="0">
                <a:solidFill>
                  <a:srgbClr val="5F4778"/>
                </a:solidFill>
                <a:latin typeface="Lucida Grande"/>
                <a:cs typeface="Times New Roman"/>
              </a:rPr>
              <a:t>SDLC Models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040382" y="3182492"/>
            <a:ext cx="5208017" cy="782265"/>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tabLst>
                <a:tab pos="2882265" algn="l"/>
              </a:tabLst>
            </a:pPr>
            <a:r>
              <a:rPr sz="5000" i="1" dirty="0">
                <a:solidFill>
                  <a:schemeClr val="accent4">
                    <a:lumMod val="50000"/>
                  </a:schemeClr>
                </a:solidFill>
                <a:latin typeface="Lucida Grande" panose="020B0600040502020204"/>
                <a:cs typeface="Arial"/>
              </a:rPr>
              <a:t>Waterfall	</a:t>
            </a:r>
            <a:r>
              <a:rPr lang="en-US" sz="5000" i="1" dirty="0">
                <a:solidFill>
                  <a:schemeClr val="accent4">
                    <a:lumMod val="50000"/>
                  </a:schemeClr>
                </a:solidFill>
                <a:latin typeface="Lucida Grande" panose="020B0600040502020204"/>
                <a:cs typeface="Arial"/>
              </a:rPr>
              <a:t> </a:t>
            </a:r>
            <a:r>
              <a:rPr sz="5000" i="1" dirty="0">
                <a:solidFill>
                  <a:schemeClr val="accent4">
                    <a:lumMod val="50000"/>
                  </a:schemeClr>
                </a:solidFill>
                <a:latin typeface="Lucida Grande" panose="020B0600040502020204"/>
                <a:cs typeface="Arial"/>
              </a:rPr>
              <a:t>Model</a:t>
            </a:r>
            <a:endParaRPr sz="5000" dirty="0">
              <a:solidFill>
                <a:schemeClr val="accent4">
                  <a:lumMod val="50000"/>
                </a:schemeClr>
              </a:solidFill>
              <a:latin typeface="Lucida Grande" panose="020B0600040502020204"/>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0132377-F372-EBEE-7461-7A9430CF5E84}"/>
              </a:ext>
            </a:extLst>
          </p:cNvPr>
          <p:cNvSpPr/>
          <p:nvPr/>
        </p:nvSpPr>
        <p:spPr>
          <a:xfrm>
            <a:off x="6629400" y="1981200"/>
            <a:ext cx="4388417" cy="3047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object 14"/>
          <p:cNvSpPr txBox="1"/>
          <p:nvPr/>
        </p:nvSpPr>
        <p:spPr>
          <a:xfrm>
            <a:off x="4269866" y="4003929"/>
            <a:ext cx="50165" cy="120546"/>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sz="700" dirty="0">
                <a:solidFill>
                  <a:srgbClr val="918DB0"/>
                </a:solidFill>
                <a:latin typeface="Arial Rounded MT Bold"/>
                <a:cs typeface="Arial Rounded MT Bold"/>
              </a:rPr>
              <a:t>•</a:t>
            </a:r>
            <a:endParaRPr sz="700">
              <a:latin typeface="Arial Rounded MT Bold"/>
              <a:cs typeface="Arial Rounded MT Bold"/>
            </a:endParaRPr>
          </a:p>
        </p:txBody>
      </p:sp>
      <p:sp>
        <p:nvSpPr>
          <p:cNvPr id="16" name="object 16"/>
          <p:cNvSpPr txBox="1"/>
          <p:nvPr/>
        </p:nvSpPr>
        <p:spPr>
          <a:xfrm>
            <a:off x="7239000" y="2518435"/>
            <a:ext cx="3697478" cy="513474"/>
          </a:xfrm>
          <a:prstGeom prst="rect">
            <a:avLst/>
          </a:prstGeom>
        </p:spPr>
        <p:txBody>
          <a:bodyPr vert="horz" wrap="square" lIns="0" tIns="12700" rIns="0" bIns="0" rtlCol="0">
            <a:spAutoFit/>
          </a:bodyPr>
          <a:lstStyle/>
          <a:p>
            <a:pPr marL="24765" marR="5080" indent="-12700">
              <a:lnSpc>
                <a:spcPct val="122200"/>
              </a:lnSpc>
              <a:spcBef>
                <a:spcPts val="100"/>
              </a:spcBef>
            </a:pPr>
            <a:r>
              <a:rPr sz="1400" b="1" dirty="0">
                <a:solidFill>
                  <a:schemeClr val="tx1"/>
                </a:solidFill>
                <a:latin typeface="Lucida Grande" panose="020B0600040502020204"/>
                <a:cs typeface="Arial"/>
              </a:rPr>
              <a:t>water</a:t>
            </a:r>
            <a:r>
              <a:rPr lang="en-US" sz="1400" b="1" dirty="0">
                <a:solidFill>
                  <a:schemeClr val="tx1"/>
                </a:solidFill>
                <a:latin typeface="Lucida Grande" panose="020B0600040502020204"/>
                <a:cs typeface="Arial"/>
              </a:rPr>
              <a:t>f</a:t>
            </a:r>
            <a:r>
              <a:rPr sz="1400" b="1" dirty="0">
                <a:solidFill>
                  <a:schemeClr val="tx1"/>
                </a:solidFill>
                <a:latin typeface="Lucida Grande" panose="020B0600040502020204"/>
                <a:cs typeface="Arial"/>
              </a:rPr>
              <a:t>a</a:t>
            </a:r>
            <a:r>
              <a:rPr lang="en-US" sz="1400" b="1" dirty="0">
                <a:solidFill>
                  <a:schemeClr val="tx1"/>
                </a:solidFill>
                <a:latin typeface="Lucida Grande" panose="020B0600040502020204"/>
                <a:cs typeface="Arial"/>
              </a:rPr>
              <a:t>ll</a:t>
            </a:r>
            <a:r>
              <a:rPr sz="1400" b="1" dirty="0">
                <a:solidFill>
                  <a:schemeClr val="tx1"/>
                </a:solidFill>
                <a:latin typeface="Lucida Grande" panose="020B0600040502020204"/>
                <a:cs typeface="Arial"/>
              </a:rPr>
              <a:t> Model was among the first development models which followed SDLC</a:t>
            </a:r>
          </a:p>
        </p:txBody>
      </p:sp>
      <p:sp>
        <p:nvSpPr>
          <p:cNvPr id="17" name="object 17"/>
          <p:cNvSpPr txBox="1"/>
          <p:nvPr/>
        </p:nvSpPr>
        <p:spPr>
          <a:xfrm>
            <a:off x="7213601" y="3256177"/>
            <a:ext cx="3697478" cy="1039131"/>
          </a:xfrm>
          <a:prstGeom prst="rect">
            <a:avLst/>
          </a:prstGeom>
        </p:spPr>
        <p:txBody>
          <a:bodyPr vert="horz" wrap="square" lIns="0" tIns="12700" rIns="0" bIns="0" rtlCol="0">
            <a:spAutoFit/>
          </a:bodyPr>
          <a:lstStyle/>
          <a:p>
            <a:pPr marL="40640" marR="30480" indent="-3175">
              <a:lnSpc>
                <a:spcPct val="121900"/>
              </a:lnSpc>
              <a:spcBef>
                <a:spcPts val="100"/>
              </a:spcBef>
            </a:pPr>
            <a:r>
              <a:rPr sz="1400" b="1" dirty="0">
                <a:solidFill>
                  <a:schemeClr val="tx1"/>
                </a:solidFill>
                <a:latin typeface="Lucida Grande" panose="020B0600040502020204"/>
                <a:cs typeface="Arial"/>
              </a:rPr>
              <a:t>The Wate</a:t>
            </a:r>
            <a:r>
              <a:rPr lang="en-US" sz="1400" b="1" dirty="0">
                <a:solidFill>
                  <a:schemeClr val="tx1"/>
                </a:solidFill>
                <a:latin typeface="Lucida Grande" panose="020B0600040502020204"/>
                <a:cs typeface="Arial"/>
              </a:rPr>
              <a:t>rfall</a:t>
            </a:r>
            <a:r>
              <a:rPr sz="1400" b="1" dirty="0">
                <a:solidFill>
                  <a:schemeClr val="tx1"/>
                </a:solidFill>
                <a:latin typeface="Lucida Grande" panose="020B0600040502020204"/>
                <a:cs typeface="Arial"/>
              </a:rPr>
              <a:t> model follo</a:t>
            </a:r>
            <a:r>
              <a:rPr lang="en-US" sz="1400" b="1" dirty="0">
                <a:solidFill>
                  <a:schemeClr val="tx1"/>
                </a:solidFill>
                <a:latin typeface="Lucida Grande" panose="020B0600040502020204"/>
                <a:cs typeface="Arial"/>
              </a:rPr>
              <a:t>w</a:t>
            </a:r>
            <a:r>
              <a:rPr sz="1400" b="1" dirty="0">
                <a:solidFill>
                  <a:schemeClr val="tx1"/>
                </a:solidFill>
                <a:latin typeface="Lucida Grande" panose="020B0600040502020204"/>
                <a:cs typeface="Arial"/>
              </a:rPr>
              <a:t> a </a:t>
            </a:r>
            <a:r>
              <a:rPr sz="1400" b="1" dirty="0" err="1">
                <a:solidFill>
                  <a:schemeClr val="tx1"/>
                </a:solidFill>
                <a:latin typeface="Lucida Grande" panose="020B0600040502020204"/>
                <a:cs typeface="Arial"/>
              </a:rPr>
              <a:t>Iinear</a:t>
            </a:r>
            <a:r>
              <a:rPr sz="1400" b="1" dirty="0">
                <a:solidFill>
                  <a:schemeClr val="tx1"/>
                </a:solidFill>
                <a:latin typeface="Lucida Grande" panose="020B0600040502020204"/>
                <a:cs typeface="Arial"/>
              </a:rPr>
              <a:t> seque</a:t>
            </a:r>
            <a:r>
              <a:rPr lang="en-US" sz="1400" b="1" dirty="0">
                <a:solidFill>
                  <a:schemeClr val="tx1"/>
                </a:solidFill>
                <a:latin typeface="Lucida Grande" panose="020B0600040502020204"/>
                <a:cs typeface="Arial"/>
              </a:rPr>
              <a:t>n</a:t>
            </a:r>
            <a:r>
              <a:rPr sz="1400" b="1" dirty="0">
                <a:solidFill>
                  <a:schemeClr val="tx1"/>
                </a:solidFill>
                <a:latin typeface="Lucida Grande" panose="020B0600040502020204"/>
                <a:cs typeface="Arial"/>
              </a:rPr>
              <a:t>tial model of developme</a:t>
            </a:r>
            <a:r>
              <a:rPr lang="en-US" sz="1400" b="1" dirty="0">
                <a:solidFill>
                  <a:schemeClr val="tx1"/>
                </a:solidFill>
                <a:latin typeface="Lucida Grande" panose="020B0600040502020204"/>
                <a:cs typeface="Arial"/>
              </a:rPr>
              <a:t>nt</a:t>
            </a:r>
            <a:r>
              <a:rPr sz="1400" b="1" dirty="0">
                <a:solidFill>
                  <a:schemeClr val="tx1"/>
                </a:solidFill>
                <a:latin typeface="Lucida Grande" panose="020B0600040502020204"/>
                <a:cs typeface="Arial"/>
              </a:rPr>
              <a:t> </a:t>
            </a:r>
            <a:r>
              <a:rPr sz="1400" b="1" dirty="0" err="1">
                <a:solidFill>
                  <a:schemeClr val="tx1"/>
                </a:solidFill>
                <a:latin typeface="Lucida Grande" panose="020B0600040502020204"/>
                <a:cs typeface="Arial"/>
              </a:rPr>
              <a:t>i.e</a:t>
            </a:r>
            <a:r>
              <a:rPr sz="1400" b="1" dirty="0">
                <a:solidFill>
                  <a:schemeClr val="tx1"/>
                </a:solidFill>
                <a:latin typeface="Lucida Grande" panose="020B0600040502020204"/>
                <a:cs typeface="Arial"/>
              </a:rPr>
              <a:t> </a:t>
            </a:r>
            <a:r>
              <a:rPr lang="en-US" sz="1400" b="1" dirty="0">
                <a:solidFill>
                  <a:schemeClr val="tx1"/>
                </a:solidFill>
                <a:latin typeface="Lucida Grande" panose="020B0600040502020204"/>
                <a:cs typeface="Arial"/>
              </a:rPr>
              <a:t>un</a:t>
            </a:r>
            <a:r>
              <a:rPr sz="1400" b="1" dirty="0">
                <a:solidFill>
                  <a:schemeClr val="tx1"/>
                </a:solidFill>
                <a:latin typeface="Lucida Grande" panose="020B0600040502020204"/>
                <a:cs typeface="Arial"/>
              </a:rPr>
              <a:t>til  </a:t>
            </a:r>
            <a:r>
              <a:rPr lang="en-IN" sz="1400" b="1" dirty="0">
                <a:solidFill>
                  <a:schemeClr val="tx1"/>
                </a:solidFill>
                <a:latin typeface="Lucida Grande" panose="020B0600040502020204"/>
                <a:cs typeface="Arial"/>
              </a:rPr>
              <a:t>the</a:t>
            </a:r>
            <a:r>
              <a:rPr sz="1400" b="1" dirty="0">
                <a:solidFill>
                  <a:schemeClr val="tx1"/>
                </a:solidFill>
                <a:latin typeface="Lucida Grande" panose="020B0600040502020204"/>
                <a:cs typeface="Arial"/>
              </a:rPr>
              <a:t> first stage is </a:t>
            </a:r>
            <a:r>
              <a:rPr lang="en-US" sz="1400" b="1" dirty="0">
                <a:solidFill>
                  <a:schemeClr val="tx1"/>
                </a:solidFill>
                <a:latin typeface="Lucida Grande" panose="020B0600040502020204"/>
                <a:cs typeface="Arial"/>
              </a:rPr>
              <a:t>n</a:t>
            </a:r>
            <a:r>
              <a:rPr sz="1400" b="1" dirty="0">
                <a:solidFill>
                  <a:schemeClr val="tx1"/>
                </a:solidFill>
                <a:latin typeface="Lucida Grande" panose="020B0600040502020204"/>
                <a:cs typeface="Arial"/>
              </a:rPr>
              <a:t>ot </a:t>
            </a:r>
            <a:r>
              <a:rPr sz="1400" b="1" dirty="0" err="1">
                <a:solidFill>
                  <a:schemeClr val="tx1"/>
                </a:solidFill>
                <a:latin typeface="Lucida Grande" panose="020B0600040502020204"/>
                <a:cs typeface="Arial"/>
              </a:rPr>
              <a:t>finis</a:t>
            </a:r>
            <a:r>
              <a:rPr lang="en-IN" sz="1400" b="1" dirty="0">
                <a:solidFill>
                  <a:schemeClr val="tx1"/>
                </a:solidFill>
                <a:latin typeface="Lucida Grande" panose="020B0600040502020204"/>
                <a:cs typeface="Arial"/>
              </a:rPr>
              <a:t>h</a:t>
            </a:r>
            <a:r>
              <a:rPr sz="1400" b="1" dirty="0">
                <a:solidFill>
                  <a:schemeClr val="tx1"/>
                </a:solidFill>
                <a:latin typeface="Lucida Grande" panose="020B0600040502020204"/>
                <a:cs typeface="Arial"/>
              </a:rPr>
              <a:t>ed, t</a:t>
            </a:r>
            <a:r>
              <a:rPr lang="en-IN" sz="1400" b="1" dirty="0">
                <a:solidFill>
                  <a:schemeClr val="tx1"/>
                </a:solidFill>
                <a:latin typeface="Lucida Grande" panose="020B0600040502020204"/>
                <a:cs typeface="Arial"/>
              </a:rPr>
              <a:t>h</a:t>
            </a:r>
            <a:r>
              <a:rPr sz="1400" b="1" dirty="0">
                <a:solidFill>
                  <a:schemeClr val="tx1"/>
                </a:solidFill>
                <a:latin typeface="Lucida Grande" panose="020B0600040502020204"/>
                <a:cs typeface="Arial"/>
              </a:rPr>
              <a:t>e </a:t>
            </a:r>
            <a:r>
              <a:rPr lang="en-US" sz="1400" b="1" dirty="0">
                <a:solidFill>
                  <a:schemeClr val="tx1"/>
                </a:solidFill>
                <a:latin typeface="Lucida Grande" panose="020B0600040502020204"/>
                <a:cs typeface="Arial"/>
              </a:rPr>
              <a:t>n</a:t>
            </a:r>
            <a:r>
              <a:rPr sz="1400" b="1" dirty="0">
                <a:solidFill>
                  <a:schemeClr val="tx1"/>
                </a:solidFill>
                <a:latin typeface="Lucida Grande" panose="020B0600040502020204"/>
                <a:cs typeface="Arial"/>
              </a:rPr>
              <a:t>ext stage will not start</a:t>
            </a:r>
          </a:p>
        </p:txBody>
      </p:sp>
      <p:sp>
        <p:nvSpPr>
          <p:cNvPr id="18" name="object 3">
            <a:extLst>
              <a:ext uri="{FF2B5EF4-FFF2-40B4-BE49-F238E27FC236}">
                <a16:creationId xmlns:a16="http://schemas.microsoft.com/office/drawing/2014/main" id="{894A69E9-38BC-827E-12AB-4E85D749C07E}"/>
              </a:ext>
            </a:extLst>
          </p:cNvPr>
          <p:cNvSpPr txBox="1">
            <a:spLocks/>
          </p:cNvSpPr>
          <p:nvPr/>
        </p:nvSpPr>
        <p:spPr>
          <a:xfrm>
            <a:off x="354584" y="253491"/>
            <a:ext cx="6481445" cy="505267"/>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IN" sz="3200" b="1" dirty="0">
                <a:solidFill>
                  <a:srgbClr val="5F4778"/>
                </a:solidFill>
                <a:latin typeface="Lucida Grande"/>
                <a:cs typeface="Times New Roman"/>
              </a:rPr>
              <a:t>Waterfall Model</a:t>
            </a:r>
          </a:p>
        </p:txBody>
      </p:sp>
      <p:sp>
        <p:nvSpPr>
          <p:cNvPr id="19" name="Rectangle 18">
            <a:extLst>
              <a:ext uri="{FF2B5EF4-FFF2-40B4-BE49-F238E27FC236}">
                <a16:creationId xmlns:a16="http://schemas.microsoft.com/office/drawing/2014/main" id="{B2DEDFA7-D4E6-930B-3085-ADBA7FB8E879}"/>
              </a:ext>
            </a:extLst>
          </p:cNvPr>
          <p:cNvSpPr/>
          <p:nvPr/>
        </p:nvSpPr>
        <p:spPr>
          <a:xfrm>
            <a:off x="999490" y="2511809"/>
            <a:ext cx="1972310" cy="443711"/>
          </a:xfrm>
          <a:prstGeom prst="rect">
            <a:avLst/>
          </a:prstGeom>
          <a:solidFill>
            <a:srgbClr val="00B2F3"/>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Lucida Grande" panose="020B0600040502020204"/>
              </a:rPr>
              <a:t>Analysis</a:t>
            </a:r>
            <a:endParaRPr lang="en-IN" sz="1400" dirty="0">
              <a:latin typeface="Lucida Grande" panose="020B0600040502020204"/>
            </a:endParaRPr>
          </a:p>
        </p:txBody>
      </p:sp>
      <p:sp>
        <p:nvSpPr>
          <p:cNvPr id="20" name="Rectangle 19">
            <a:extLst>
              <a:ext uri="{FF2B5EF4-FFF2-40B4-BE49-F238E27FC236}">
                <a16:creationId xmlns:a16="http://schemas.microsoft.com/office/drawing/2014/main" id="{A1DD5CEE-798F-CBE4-B416-1F2C3E5E1DCB}"/>
              </a:ext>
            </a:extLst>
          </p:cNvPr>
          <p:cNvSpPr/>
          <p:nvPr/>
        </p:nvSpPr>
        <p:spPr>
          <a:xfrm>
            <a:off x="457200" y="1752600"/>
            <a:ext cx="1972310" cy="443711"/>
          </a:xfrm>
          <a:prstGeom prst="rect">
            <a:avLst/>
          </a:prstGeom>
          <a:solidFill>
            <a:srgbClr val="1C587C"/>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Lucida Grande" panose="020B0600040502020204"/>
              </a:rPr>
              <a:t>Feasibility Check</a:t>
            </a:r>
            <a:endParaRPr lang="en-IN" sz="1400" dirty="0">
              <a:latin typeface="Lucida Grande" panose="020B0600040502020204"/>
            </a:endParaRPr>
          </a:p>
        </p:txBody>
      </p:sp>
      <p:sp>
        <p:nvSpPr>
          <p:cNvPr id="21" name="Rectangle 20">
            <a:extLst>
              <a:ext uri="{FF2B5EF4-FFF2-40B4-BE49-F238E27FC236}">
                <a16:creationId xmlns:a16="http://schemas.microsoft.com/office/drawing/2014/main" id="{DBB11524-C6CA-F010-E700-9EB4AE0F0A38}"/>
              </a:ext>
            </a:extLst>
          </p:cNvPr>
          <p:cNvSpPr/>
          <p:nvPr/>
        </p:nvSpPr>
        <p:spPr>
          <a:xfrm>
            <a:off x="1600200" y="3276600"/>
            <a:ext cx="1972310" cy="443711"/>
          </a:xfrm>
          <a:prstGeom prst="rect">
            <a:avLst/>
          </a:prstGeom>
          <a:solidFill>
            <a:srgbClr val="F17F09"/>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Lucida Grande" panose="020B0600040502020204"/>
              </a:rPr>
              <a:t>Design</a:t>
            </a:r>
            <a:endParaRPr lang="en-IN" sz="1400" dirty="0">
              <a:latin typeface="Lucida Grande" panose="020B0600040502020204"/>
            </a:endParaRPr>
          </a:p>
        </p:txBody>
      </p:sp>
      <p:sp>
        <p:nvSpPr>
          <p:cNvPr id="22" name="Rectangle 21">
            <a:extLst>
              <a:ext uri="{FF2B5EF4-FFF2-40B4-BE49-F238E27FC236}">
                <a16:creationId xmlns:a16="http://schemas.microsoft.com/office/drawing/2014/main" id="{526C239D-2598-3413-70DD-1BBA950BBE05}"/>
              </a:ext>
            </a:extLst>
          </p:cNvPr>
          <p:cNvSpPr/>
          <p:nvPr/>
        </p:nvSpPr>
        <p:spPr>
          <a:xfrm>
            <a:off x="2209800" y="3975889"/>
            <a:ext cx="1972310" cy="443711"/>
          </a:xfrm>
          <a:prstGeom prst="rect">
            <a:avLst/>
          </a:prstGeom>
          <a:solidFill>
            <a:srgbClr val="827CA8"/>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Lucida Grande" panose="020B0600040502020204"/>
              </a:rPr>
              <a:t>Coding &amp; unit testing</a:t>
            </a:r>
            <a:endParaRPr lang="en-IN" sz="1400" dirty="0">
              <a:latin typeface="Lucida Grande" panose="020B0600040502020204"/>
            </a:endParaRPr>
          </a:p>
        </p:txBody>
      </p:sp>
      <p:sp>
        <p:nvSpPr>
          <p:cNvPr id="23" name="Rectangle 22">
            <a:extLst>
              <a:ext uri="{FF2B5EF4-FFF2-40B4-BE49-F238E27FC236}">
                <a16:creationId xmlns:a16="http://schemas.microsoft.com/office/drawing/2014/main" id="{09BADDB9-CEAB-3EC6-9623-43FF9B208D87}"/>
              </a:ext>
            </a:extLst>
          </p:cNvPr>
          <p:cNvSpPr/>
          <p:nvPr/>
        </p:nvSpPr>
        <p:spPr>
          <a:xfrm>
            <a:off x="2971800" y="4661689"/>
            <a:ext cx="1972310" cy="443711"/>
          </a:xfrm>
          <a:prstGeom prst="rect">
            <a:avLst/>
          </a:prstGeom>
          <a:solidFill>
            <a:srgbClr val="97AC5F"/>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Lucida Grande" panose="020B0600040502020204"/>
              </a:rPr>
              <a:t>Integration &amp; system testing</a:t>
            </a:r>
            <a:endParaRPr lang="en-IN" sz="1400" dirty="0">
              <a:latin typeface="Lucida Grande" panose="020B0600040502020204"/>
            </a:endParaRPr>
          </a:p>
        </p:txBody>
      </p:sp>
      <p:sp>
        <p:nvSpPr>
          <p:cNvPr id="24" name="Rectangle 23">
            <a:extLst>
              <a:ext uri="{FF2B5EF4-FFF2-40B4-BE49-F238E27FC236}">
                <a16:creationId xmlns:a16="http://schemas.microsoft.com/office/drawing/2014/main" id="{0FA649BD-FA6E-72DB-E769-D0FDF68CE38E}"/>
              </a:ext>
            </a:extLst>
          </p:cNvPr>
          <p:cNvSpPr/>
          <p:nvPr/>
        </p:nvSpPr>
        <p:spPr>
          <a:xfrm>
            <a:off x="4123690" y="5347489"/>
            <a:ext cx="1972310" cy="443711"/>
          </a:xfrm>
          <a:prstGeom prst="rect">
            <a:avLst/>
          </a:prstGeom>
          <a:solidFill>
            <a:srgbClr val="BF514E"/>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latin typeface="Lucida Grande" panose="020B0600040502020204"/>
              </a:rPr>
              <a:t>Maintenance of Software</a:t>
            </a:r>
            <a:endParaRPr lang="en-IN" sz="1400" dirty="0">
              <a:latin typeface="Lucida Grande" panose="020B0600040502020204"/>
            </a:endParaRPr>
          </a:p>
        </p:txBody>
      </p:sp>
      <p:cxnSp>
        <p:nvCxnSpPr>
          <p:cNvPr id="35" name="Connector: Elbow 34">
            <a:extLst>
              <a:ext uri="{FF2B5EF4-FFF2-40B4-BE49-F238E27FC236}">
                <a16:creationId xmlns:a16="http://schemas.microsoft.com/office/drawing/2014/main" id="{F43FDD24-1749-DDFD-F566-F6A236E998E8}"/>
              </a:ext>
            </a:extLst>
          </p:cNvPr>
          <p:cNvCxnSpPr>
            <a:cxnSpLocks/>
          </p:cNvCxnSpPr>
          <p:nvPr/>
        </p:nvCxnSpPr>
        <p:spPr>
          <a:xfrm rot="16200000" flipH="1">
            <a:off x="2405244" y="2014357"/>
            <a:ext cx="523510" cy="304798"/>
          </a:xfrm>
          <a:prstGeom prst="bentConnector3">
            <a:avLst>
              <a:gd name="adj1" fmla="val 4435"/>
            </a:avLst>
          </a:prstGeom>
          <a:ln>
            <a:solidFill>
              <a:srgbClr val="1C587C"/>
            </a:solidFill>
            <a:tailEnd type="triangle"/>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41" name="Connector: Elbow 40">
            <a:extLst>
              <a:ext uri="{FF2B5EF4-FFF2-40B4-BE49-F238E27FC236}">
                <a16:creationId xmlns:a16="http://schemas.microsoft.com/office/drawing/2014/main" id="{DF5D054C-EBE5-F3DA-EEF9-6ECC5403CC63}"/>
              </a:ext>
            </a:extLst>
          </p:cNvPr>
          <p:cNvCxnSpPr>
            <a:cxnSpLocks/>
          </p:cNvCxnSpPr>
          <p:nvPr/>
        </p:nvCxnSpPr>
        <p:spPr>
          <a:xfrm rot="16200000" flipH="1">
            <a:off x="2934200" y="2766871"/>
            <a:ext cx="523510" cy="304798"/>
          </a:xfrm>
          <a:prstGeom prst="bentConnector3">
            <a:avLst>
              <a:gd name="adj1" fmla="val 4435"/>
            </a:avLst>
          </a:prstGeom>
          <a:ln>
            <a:solidFill>
              <a:srgbClr val="00B2F3"/>
            </a:solidFill>
            <a:tailEnd type="triangle"/>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42" name="Connector: Elbow 41">
            <a:extLst>
              <a:ext uri="{FF2B5EF4-FFF2-40B4-BE49-F238E27FC236}">
                <a16:creationId xmlns:a16="http://schemas.microsoft.com/office/drawing/2014/main" id="{4E35BCD3-2750-085F-E580-740B5B01F9A8}"/>
              </a:ext>
            </a:extLst>
          </p:cNvPr>
          <p:cNvCxnSpPr>
            <a:cxnSpLocks/>
          </p:cNvCxnSpPr>
          <p:nvPr/>
        </p:nvCxnSpPr>
        <p:spPr>
          <a:xfrm rot="16200000" flipH="1">
            <a:off x="3548244" y="3472046"/>
            <a:ext cx="523510" cy="304798"/>
          </a:xfrm>
          <a:prstGeom prst="bentConnector3">
            <a:avLst>
              <a:gd name="adj1" fmla="val 4435"/>
            </a:avLst>
          </a:prstGeom>
          <a:ln>
            <a:solidFill>
              <a:srgbClr val="F17F09"/>
            </a:solidFill>
            <a:tailEnd type="triangle"/>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44" name="Connector: Elbow 43">
            <a:extLst>
              <a:ext uri="{FF2B5EF4-FFF2-40B4-BE49-F238E27FC236}">
                <a16:creationId xmlns:a16="http://schemas.microsoft.com/office/drawing/2014/main" id="{9EECC863-E4E9-4BE9-C68E-F7A6D5E2C44F}"/>
              </a:ext>
            </a:extLst>
          </p:cNvPr>
          <p:cNvCxnSpPr>
            <a:cxnSpLocks/>
          </p:cNvCxnSpPr>
          <p:nvPr/>
        </p:nvCxnSpPr>
        <p:spPr>
          <a:xfrm rot="16200000" flipH="1">
            <a:off x="4210675" y="4176227"/>
            <a:ext cx="523510" cy="304798"/>
          </a:xfrm>
          <a:prstGeom prst="bentConnector3">
            <a:avLst>
              <a:gd name="adj1" fmla="val 4435"/>
            </a:avLst>
          </a:prstGeom>
          <a:ln>
            <a:solidFill>
              <a:srgbClr val="827CA8"/>
            </a:solidFill>
            <a:tailEnd type="triangle"/>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45" name="Connector: Elbow 44">
            <a:extLst>
              <a:ext uri="{FF2B5EF4-FFF2-40B4-BE49-F238E27FC236}">
                <a16:creationId xmlns:a16="http://schemas.microsoft.com/office/drawing/2014/main" id="{3EB681C9-1D2A-D059-6AAF-061CAB35D942}"/>
              </a:ext>
            </a:extLst>
          </p:cNvPr>
          <p:cNvCxnSpPr>
            <a:cxnSpLocks/>
          </p:cNvCxnSpPr>
          <p:nvPr/>
        </p:nvCxnSpPr>
        <p:spPr>
          <a:xfrm rot="16200000" flipH="1">
            <a:off x="4923884" y="4780935"/>
            <a:ext cx="523510" cy="304798"/>
          </a:xfrm>
          <a:prstGeom prst="bentConnector3">
            <a:avLst>
              <a:gd name="adj1" fmla="val 4435"/>
            </a:avLst>
          </a:prstGeom>
          <a:ln>
            <a:solidFill>
              <a:srgbClr val="BF514E"/>
            </a:solidFill>
            <a:tailEnd type="triangle"/>
          </a:ln>
          <a:effectLst>
            <a:outerShdw blurRad="50800" dist="38100" dir="8100000" algn="tr"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3" name="Star: 5 Points 2">
            <a:extLst>
              <a:ext uri="{FF2B5EF4-FFF2-40B4-BE49-F238E27FC236}">
                <a16:creationId xmlns:a16="http://schemas.microsoft.com/office/drawing/2014/main" id="{3811A582-228E-203F-933E-A7DA62F130B6}"/>
              </a:ext>
            </a:extLst>
          </p:cNvPr>
          <p:cNvSpPr/>
          <p:nvPr/>
        </p:nvSpPr>
        <p:spPr>
          <a:xfrm>
            <a:off x="6788384" y="2657514"/>
            <a:ext cx="309245" cy="298006"/>
          </a:xfrm>
          <a:prstGeom prst="star5">
            <a:avLst/>
          </a:prstGeom>
          <a:solidFill>
            <a:srgbClr val="F17F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tar: 5 Points 3">
            <a:extLst>
              <a:ext uri="{FF2B5EF4-FFF2-40B4-BE49-F238E27FC236}">
                <a16:creationId xmlns:a16="http://schemas.microsoft.com/office/drawing/2014/main" id="{12AEF474-747F-5949-8850-7CF91F78D41B}"/>
              </a:ext>
            </a:extLst>
          </p:cNvPr>
          <p:cNvSpPr/>
          <p:nvPr/>
        </p:nvSpPr>
        <p:spPr>
          <a:xfrm>
            <a:off x="6788384" y="3279997"/>
            <a:ext cx="309245" cy="298006"/>
          </a:xfrm>
          <a:prstGeom prst="star5">
            <a:avLst/>
          </a:prstGeom>
          <a:solidFill>
            <a:srgbClr val="F17F0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D67F72E-4D61-3D0E-1F1A-0DBDD1BC631E}"/>
              </a:ext>
            </a:extLst>
          </p:cNvPr>
          <p:cNvSpPr/>
          <p:nvPr/>
        </p:nvSpPr>
        <p:spPr>
          <a:xfrm>
            <a:off x="6629400" y="1981200"/>
            <a:ext cx="4388417" cy="3047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pSp>
        <p:nvGrpSpPr>
          <p:cNvPr id="2" name="object 2"/>
          <p:cNvGrpSpPr/>
          <p:nvPr/>
        </p:nvGrpSpPr>
        <p:grpSpPr>
          <a:xfrm>
            <a:off x="1912899" y="2379582"/>
            <a:ext cx="2474595" cy="2456815"/>
            <a:chOff x="1912899" y="2379582"/>
            <a:chExt cx="2474595" cy="2456815"/>
          </a:xfrm>
        </p:grpSpPr>
        <p:pic>
          <p:nvPicPr>
            <p:cNvPr id="3" name="object 3"/>
            <p:cNvPicPr/>
            <p:nvPr/>
          </p:nvPicPr>
          <p:blipFill>
            <a:blip r:embed="rId2" cstate="print"/>
            <a:stretch>
              <a:fillRect/>
            </a:stretch>
          </p:blipFill>
          <p:spPr>
            <a:xfrm>
              <a:off x="1912899" y="2379582"/>
              <a:ext cx="2474017" cy="2456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object 4"/>
            <p:cNvSpPr/>
            <p:nvPr/>
          </p:nvSpPr>
          <p:spPr>
            <a:xfrm>
              <a:off x="3264682" y="4298593"/>
              <a:ext cx="0" cy="537845"/>
            </a:xfrm>
            <a:custGeom>
              <a:avLst/>
              <a:gdLst/>
              <a:ahLst/>
              <a:cxnLst/>
              <a:rect l="l" t="t" r="r" b="b"/>
              <a:pathLst>
                <a:path h="537845">
                  <a:moveTo>
                    <a:pt x="0" y="537323"/>
                  </a:moveTo>
                  <a:lnTo>
                    <a:pt x="0" y="0"/>
                  </a:lnTo>
                </a:path>
              </a:pathLst>
            </a:custGeom>
            <a:ln w="89268">
              <a:solidFill>
                <a:srgbClr val="000000"/>
              </a:solidFill>
            </a:ln>
          </p:spPr>
          <p:txBody>
            <a:bodyPr wrap="square" lIns="0" tIns="0" rIns="0" bIns="0" rtlCol="0"/>
            <a:lstStyle/>
            <a:p>
              <a:endParaRPr/>
            </a:p>
          </p:txBody>
        </p:sp>
      </p:grpSp>
      <p:sp>
        <p:nvSpPr>
          <p:cNvPr id="10" name="object 10"/>
          <p:cNvSpPr txBox="1"/>
          <p:nvPr/>
        </p:nvSpPr>
        <p:spPr>
          <a:xfrm>
            <a:off x="344374" y="230382"/>
            <a:ext cx="6152515" cy="507831"/>
          </a:xfrm>
          <a:prstGeom prst="rect">
            <a:avLst/>
          </a:prstGeom>
        </p:spPr>
        <p:txBody>
          <a:bodyPr vert="horz" wrap="square" lIns="0" tIns="15240" rIns="0" bIns="0" rtlCol="0">
            <a:spAutoFit/>
          </a:bodyPr>
          <a:lstStyle/>
          <a:p>
            <a:pPr marL="12700">
              <a:lnSpc>
                <a:spcPct val="100000"/>
              </a:lnSpc>
              <a:spcBef>
                <a:spcPts val="100"/>
              </a:spcBef>
            </a:pPr>
            <a:r>
              <a:rPr sz="3200" b="1" dirty="0">
                <a:solidFill>
                  <a:srgbClr val="5F4778"/>
                </a:solidFill>
                <a:latin typeface="Lucida Grande"/>
                <a:ea typeface="+mj-ea"/>
                <a:cs typeface="Times New Roman"/>
              </a:rPr>
              <a:t>Advantages of Waterfall Model</a:t>
            </a:r>
          </a:p>
        </p:txBody>
      </p:sp>
      <p:sp>
        <p:nvSpPr>
          <p:cNvPr id="12" name="object 12"/>
          <p:cNvSpPr txBox="1"/>
          <p:nvPr/>
        </p:nvSpPr>
        <p:spPr>
          <a:xfrm>
            <a:off x="3874009" y="2302915"/>
            <a:ext cx="572135" cy="2244204"/>
          </a:xfrm>
          <a:prstGeom prst="rect">
            <a:avLst/>
          </a:prstGeom>
        </p:spPr>
        <p:txBody>
          <a:bodyPr vert="horz" wrap="square" lIns="0" tIns="12700" rIns="0" bIns="0" rtlCol="0">
            <a:spAutoFit/>
          </a:bodyPr>
          <a:lstStyle/>
          <a:p>
            <a:pPr marL="38100">
              <a:lnSpc>
                <a:spcPct val="100000"/>
              </a:lnSpc>
              <a:spcBef>
                <a:spcPts val="100"/>
              </a:spcBef>
            </a:pPr>
            <a:r>
              <a:rPr sz="7250" dirty="0">
                <a:solidFill>
                  <a:srgbClr val="030303"/>
                </a:solidFill>
                <a:latin typeface="Arial"/>
                <a:cs typeface="Arial"/>
              </a:rPr>
              <a:t>-</a:t>
            </a:r>
            <a:r>
              <a:rPr sz="7425" baseline="-11223" dirty="0">
                <a:solidFill>
                  <a:srgbClr val="030303"/>
                </a:solidFill>
                <a:latin typeface="Arial"/>
                <a:cs typeface="Arial"/>
              </a:rPr>
              <a:t>•</a:t>
            </a:r>
            <a:r>
              <a:rPr sz="7250" dirty="0">
                <a:solidFill>
                  <a:srgbClr val="030303"/>
                </a:solidFill>
                <a:latin typeface="Arial"/>
                <a:cs typeface="Arial"/>
              </a:rPr>
              <a:t>-</a:t>
            </a:r>
            <a:endParaRPr sz="7250">
              <a:latin typeface="Arial"/>
              <a:cs typeface="Arial"/>
            </a:endParaRPr>
          </a:p>
        </p:txBody>
      </p:sp>
      <p:sp>
        <p:nvSpPr>
          <p:cNvPr id="13" name="object 13"/>
          <p:cNvSpPr txBox="1"/>
          <p:nvPr/>
        </p:nvSpPr>
        <p:spPr>
          <a:xfrm>
            <a:off x="3338584" y="4439415"/>
            <a:ext cx="636905" cy="624205"/>
          </a:xfrm>
          <a:prstGeom prst="rect">
            <a:avLst/>
          </a:prstGeom>
        </p:spPr>
        <p:txBody>
          <a:bodyPr vert="horz" wrap="square" lIns="0" tIns="15875" rIns="0" bIns="0" rtlCol="0">
            <a:spAutoFit/>
          </a:bodyPr>
          <a:lstStyle/>
          <a:p>
            <a:pPr marL="12700">
              <a:lnSpc>
                <a:spcPct val="100000"/>
              </a:lnSpc>
              <a:spcBef>
                <a:spcPts val="125"/>
              </a:spcBef>
            </a:pPr>
            <a:r>
              <a:rPr sz="3900" dirty="0">
                <a:solidFill>
                  <a:srgbClr val="A3E65D"/>
                </a:solidFill>
                <a:latin typeface="Arial"/>
                <a:cs typeface="Arial"/>
              </a:rPr>
              <a:t>--</a:t>
            </a:r>
            <a:r>
              <a:rPr sz="3900" dirty="0">
                <a:solidFill>
                  <a:srgbClr val="030303"/>
                </a:solidFill>
                <a:latin typeface="Arial"/>
                <a:cs typeface="Arial"/>
              </a:rPr>
              <a:t>·</a:t>
            </a:r>
            <a:endParaRPr sz="3900">
              <a:latin typeface="Arial"/>
              <a:cs typeface="Arial"/>
            </a:endParaRPr>
          </a:p>
        </p:txBody>
      </p:sp>
      <p:sp>
        <p:nvSpPr>
          <p:cNvPr id="14" name="object 14"/>
          <p:cNvSpPr txBox="1"/>
          <p:nvPr/>
        </p:nvSpPr>
        <p:spPr>
          <a:xfrm>
            <a:off x="7324914" y="2859429"/>
            <a:ext cx="1895285" cy="229550"/>
          </a:xfrm>
          <a:prstGeom prst="rect">
            <a:avLst/>
          </a:prstGeom>
        </p:spPr>
        <p:txBody>
          <a:bodyPr vert="horz" wrap="square" lIns="0" tIns="13970" rIns="0" bIns="0" rtlCol="0">
            <a:spAutoFit/>
          </a:bodyPr>
          <a:lstStyle/>
          <a:p>
            <a:pPr marL="12700">
              <a:lnSpc>
                <a:spcPct val="100000"/>
              </a:lnSpc>
              <a:spcBef>
                <a:spcPts val="110"/>
              </a:spcBef>
            </a:pPr>
            <a:r>
              <a:rPr sz="1400" b="1" dirty="0">
                <a:solidFill>
                  <a:schemeClr val="tx1"/>
                </a:solidFill>
                <a:latin typeface="Arial"/>
                <a:cs typeface="Arial"/>
              </a:rPr>
              <a:t>Specific Deadlines</a:t>
            </a:r>
            <a:endParaRPr sz="1400" b="1">
              <a:solidFill>
                <a:schemeClr val="tx1"/>
              </a:solidFill>
              <a:latin typeface="Arial"/>
              <a:cs typeface="Arial"/>
            </a:endParaRPr>
          </a:p>
        </p:txBody>
      </p:sp>
      <p:sp>
        <p:nvSpPr>
          <p:cNvPr id="15" name="object 15"/>
          <p:cNvSpPr txBox="1"/>
          <p:nvPr/>
        </p:nvSpPr>
        <p:spPr>
          <a:xfrm>
            <a:off x="7332502" y="3358371"/>
            <a:ext cx="2926150" cy="229550"/>
          </a:xfrm>
          <a:prstGeom prst="rect">
            <a:avLst/>
          </a:prstGeom>
        </p:spPr>
        <p:txBody>
          <a:bodyPr vert="horz" wrap="square" lIns="0" tIns="13970" rIns="0" bIns="0" rtlCol="0">
            <a:spAutoFit/>
          </a:bodyPr>
          <a:lstStyle/>
          <a:p>
            <a:pPr marL="12700">
              <a:lnSpc>
                <a:spcPct val="100000"/>
              </a:lnSpc>
              <a:spcBef>
                <a:spcPts val="110"/>
              </a:spcBef>
            </a:pPr>
            <a:r>
              <a:rPr sz="1400" b="1" dirty="0">
                <a:solidFill>
                  <a:schemeClr val="tx1"/>
                </a:solidFill>
                <a:latin typeface="Lucida Grande" panose="020B0600040502020204"/>
                <a:cs typeface="Arial"/>
              </a:rPr>
              <a:t>No ambiguous requirements</a:t>
            </a:r>
            <a:endParaRPr sz="1400" b="1">
              <a:solidFill>
                <a:schemeClr val="tx1"/>
              </a:solidFill>
              <a:latin typeface="Lucida Grande" panose="020B0600040502020204"/>
              <a:cs typeface="Arial"/>
            </a:endParaRPr>
          </a:p>
        </p:txBody>
      </p:sp>
      <p:sp>
        <p:nvSpPr>
          <p:cNvPr id="16" name="object 16"/>
          <p:cNvSpPr txBox="1"/>
          <p:nvPr/>
        </p:nvSpPr>
        <p:spPr>
          <a:xfrm>
            <a:off x="7330767" y="3844521"/>
            <a:ext cx="2897101" cy="229550"/>
          </a:xfrm>
          <a:prstGeom prst="rect">
            <a:avLst/>
          </a:prstGeom>
        </p:spPr>
        <p:txBody>
          <a:bodyPr vert="horz" wrap="square" lIns="0" tIns="13970" rIns="0" bIns="0" rtlCol="0">
            <a:spAutoFit/>
          </a:bodyPr>
          <a:lstStyle/>
          <a:p>
            <a:pPr marL="12700">
              <a:lnSpc>
                <a:spcPct val="100000"/>
              </a:lnSpc>
              <a:spcBef>
                <a:spcPts val="110"/>
              </a:spcBef>
            </a:pPr>
            <a:r>
              <a:rPr sz="1400" b="1" dirty="0">
                <a:solidFill>
                  <a:schemeClr val="tx1"/>
                </a:solidFill>
                <a:latin typeface="Lucida Grande" panose="020B0600040502020204"/>
                <a:cs typeface="Arial"/>
              </a:rPr>
              <a:t>Well understood milestones</a:t>
            </a:r>
          </a:p>
        </p:txBody>
      </p:sp>
      <p:sp>
        <p:nvSpPr>
          <p:cNvPr id="17" name="object 17"/>
          <p:cNvSpPr txBox="1"/>
          <p:nvPr/>
        </p:nvSpPr>
        <p:spPr>
          <a:xfrm>
            <a:off x="7309998" y="2383279"/>
            <a:ext cx="2338094" cy="302647"/>
          </a:xfrm>
          <a:prstGeom prst="rect">
            <a:avLst/>
          </a:prstGeom>
        </p:spPr>
        <p:txBody>
          <a:bodyPr vert="horz" wrap="square" lIns="0" tIns="86360" rIns="0" bIns="0" rtlCol="0">
            <a:spAutoFit/>
          </a:bodyPr>
          <a:lstStyle/>
          <a:p>
            <a:pPr marL="12700">
              <a:lnSpc>
                <a:spcPct val="100000"/>
              </a:lnSpc>
              <a:spcBef>
                <a:spcPts val="680"/>
              </a:spcBef>
              <a:tabLst>
                <a:tab pos="522605" algn="l"/>
              </a:tabLst>
            </a:pPr>
            <a:r>
              <a:rPr sz="1400" b="1" dirty="0">
                <a:solidFill>
                  <a:schemeClr val="tx1"/>
                </a:solidFill>
                <a:latin typeface="Lucida Grande" panose="020B0600040502020204"/>
                <a:cs typeface="Arial"/>
              </a:rPr>
              <a:t>Clear Objectives</a:t>
            </a:r>
          </a:p>
        </p:txBody>
      </p:sp>
      <p:sp>
        <p:nvSpPr>
          <p:cNvPr id="18" name="object 18"/>
          <p:cNvSpPr txBox="1"/>
          <p:nvPr/>
        </p:nvSpPr>
        <p:spPr>
          <a:xfrm>
            <a:off x="7332329" y="4343464"/>
            <a:ext cx="4168999" cy="229550"/>
          </a:xfrm>
          <a:prstGeom prst="rect">
            <a:avLst/>
          </a:prstGeom>
        </p:spPr>
        <p:txBody>
          <a:bodyPr vert="horz" wrap="square" lIns="0" tIns="13970" rIns="0" bIns="0" rtlCol="0">
            <a:spAutoFit/>
          </a:bodyPr>
          <a:lstStyle/>
          <a:p>
            <a:pPr marL="12700">
              <a:lnSpc>
                <a:spcPct val="100000"/>
              </a:lnSpc>
              <a:spcBef>
                <a:spcPts val="110"/>
              </a:spcBef>
            </a:pPr>
            <a:r>
              <a:rPr sz="1400" b="1" dirty="0">
                <a:solidFill>
                  <a:schemeClr val="tx1"/>
                </a:solidFill>
                <a:latin typeface="Lucida Grande" panose="020B0600040502020204"/>
                <a:cs typeface="Arial"/>
              </a:rPr>
              <a:t>Process and results are well documented</a:t>
            </a:r>
          </a:p>
        </p:txBody>
      </p:sp>
      <p:pic>
        <p:nvPicPr>
          <p:cNvPr id="21" name="Graphic 20" descr="Checkmark">
            <a:extLst>
              <a:ext uri="{FF2B5EF4-FFF2-40B4-BE49-F238E27FC236}">
                <a16:creationId xmlns:a16="http://schemas.microsoft.com/office/drawing/2014/main" id="{F5A37F56-F45A-F6EC-4218-1A424C21EA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5061" y="2434316"/>
            <a:ext cx="308884" cy="308884"/>
          </a:xfrm>
          <a:prstGeom prst="rect">
            <a:avLst/>
          </a:prstGeom>
        </p:spPr>
      </p:pic>
      <p:pic>
        <p:nvPicPr>
          <p:cNvPr id="22" name="Graphic 21" descr="Checkmark">
            <a:extLst>
              <a:ext uri="{FF2B5EF4-FFF2-40B4-BE49-F238E27FC236}">
                <a16:creationId xmlns:a16="http://schemas.microsoft.com/office/drawing/2014/main" id="{1EE86810-27E6-E55F-85B5-3C1D47952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5061" y="2812592"/>
            <a:ext cx="308884" cy="308884"/>
          </a:xfrm>
          <a:prstGeom prst="rect">
            <a:avLst/>
          </a:prstGeom>
        </p:spPr>
      </p:pic>
      <p:pic>
        <p:nvPicPr>
          <p:cNvPr id="23" name="Graphic 22" descr="Checkmark">
            <a:extLst>
              <a:ext uri="{FF2B5EF4-FFF2-40B4-BE49-F238E27FC236}">
                <a16:creationId xmlns:a16="http://schemas.microsoft.com/office/drawing/2014/main" id="{EE207EC6-FFDC-1EB5-63E4-459C1057F1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1114" y="3298865"/>
            <a:ext cx="308884" cy="308884"/>
          </a:xfrm>
          <a:prstGeom prst="rect">
            <a:avLst/>
          </a:prstGeom>
        </p:spPr>
      </p:pic>
      <p:pic>
        <p:nvPicPr>
          <p:cNvPr id="24" name="Graphic 23" descr="Checkmark">
            <a:extLst>
              <a:ext uri="{FF2B5EF4-FFF2-40B4-BE49-F238E27FC236}">
                <a16:creationId xmlns:a16="http://schemas.microsoft.com/office/drawing/2014/main" id="{EC4F126D-6616-07B1-7476-C6D2A465F4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10829" y="3782397"/>
            <a:ext cx="308884" cy="308884"/>
          </a:xfrm>
          <a:prstGeom prst="rect">
            <a:avLst/>
          </a:prstGeom>
        </p:spPr>
      </p:pic>
      <p:pic>
        <p:nvPicPr>
          <p:cNvPr id="25" name="Graphic 24" descr="Checkmark">
            <a:extLst>
              <a:ext uri="{FF2B5EF4-FFF2-40B4-BE49-F238E27FC236}">
                <a16:creationId xmlns:a16="http://schemas.microsoft.com/office/drawing/2014/main" id="{117A8C44-74A0-F5A5-AD35-CE150DDB39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1114" y="4313455"/>
            <a:ext cx="308884" cy="3088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79D4F74-80A8-785E-5AAA-45B4C1E77B3E}"/>
              </a:ext>
            </a:extLst>
          </p:cNvPr>
          <p:cNvSpPr/>
          <p:nvPr/>
        </p:nvSpPr>
        <p:spPr>
          <a:xfrm>
            <a:off x="6629400" y="1981200"/>
            <a:ext cx="4388417" cy="30479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1734362" y="2264441"/>
            <a:ext cx="2754575" cy="2852930"/>
          </a:xfrm>
          <a:prstGeom prst="rect">
            <a:avLst/>
          </a:prstGeom>
        </p:spPr>
      </p:pic>
      <p:sp>
        <p:nvSpPr>
          <p:cNvPr id="8" name="object 8"/>
          <p:cNvSpPr txBox="1">
            <a:spLocks noGrp="1"/>
          </p:cNvSpPr>
          <p:nvPr>
            <p:ph type="title"/>
          </p:nvPr>
        </p:nvSpPr>
        <p:spPr>
          <a:xfrm>
            <a:off x="340089" y="230382"/>
            <a:ext cx="6704965" cy="507831"/>
          </a:xfrm>
          <a:prstGeom prst="rect">
            <a:avLst/>
          </a:prstGeom>
        </p:spPr>
        <p:txBody>
          <a:bodyPr vert="horz" wrap="square" lIns="0" tIns="15240" rIns="0" bIns="0" rtlCol="0">
            <a:spAutoFit/>
          </a:bodyPr>
          <a:lstStyle/>
          <a:p>
            <a:pPr marL="12700">
              <a:lnSpc>
                <a:spcPct val="100000"/>
              </a:lnSpc>
              <a:spcBef>
                <a:spcPts val="100"/>
              </a:spcBef>
            </a:pPr>
            <a:r>
              <a:rPr sz="3200" dirty="0">
                <a:solidFill>
                  <a:srgbClr val="5F4778"/>
                </a:solidFill>
                <a:latin typeface="Lucida Grande"/>
              </a:rPr>
              <a:t>Disadvantages of Waterfall Model</a:t>
            </a:r>
          </a:p>
        </p:txBody>
      </p:sp>
      <p:sp>
        <p:nvSpPr>
          <p:cNvPr id="14" name="object 14"/>
          <p:cNvSpPr txBox="1"/>
          <p:nvPr/>
        </p:nvSpPr>
        <p:spPr>
          <a:xfrm>
            <a:off x="7151640" y="2328501"/>
            <a:ext cx="3866177" cy="452560"/>
          </a:xfrm>
          <a:prstGeom prst="rect">
            <a:avLst/>
          </a:prstGeom>
        </p:spPr>
        <p:txBody>
          <a:bodyPr vert="horz" wrap="square" lIns="0" tIns="12065" rIns="0" bIns="0" rtlCol="0">
            <a:spAutoFit/>
          </a:bodyPr>
          <a:lstStyle/>
          <a:p>
            <a:pPr marL="21590" marR="5080" indent="-9525">
              <a:lnSpc>
                <a:spcPct val="106300"/>
              </a:lnSpc>
              <a:spcBef>
                <a:spcPts val="95"/>
              </a:spcBef>
            </a:pPr>
            <a:r>
              <a:rPr sz="1400" b="1" dirty="0">
                <a:solidFill>
                  <a:schemeClr val="tx1"/>
                </a:solidFill>
                <a:latin typeface="Lucida Grande" panose="020B0600040502020204"/>
                <a:cs typeface="Times New Roman"/>
              </a:rPr>
              <a:t>Working Product is not available until the later stage in lifecycle</a:t>
            </a:r>
          </a:p>
        </p:txBody>
      </p:sp>
      <p:sp>
        <p:nvSpPr>
          <p:cNvPr id="15" name="object 15"/>
          <p:cNvSpPr txBox="1"/>
          <p:nvPr/>
        </p:nvSpPr>
        <p:spPr>
          <a:xfrm>
            <a:off x="7151235" y="3083313"/>
            <a:ext cx="4007343" cy="229550"/>
          </a:xfrm>
          <a:prstGeom prst="rect">
            <a:avLst/>
          </a:prstGeom>
        </p:spPr>
        <p:txBody>
          <a:bodyPr vert="horz" wrap="square" lIns="0" tIns="13970" rIns="0" bIns="0" rtlCol="0">
            <a:spAutoFit/>
          </a:bodyPr>
          <a:lstStyle/>
          <a:p>
            <a:pPr marL="12700">
              <a:lnSpc>
                <a:spcPct val="100000"/>
              </a:lnSpc>
              <a:spcBef>
                <a:spcPts val="110"/>
              </a:spcBef>
            </a:pPr>
            <a:r>
              <a:rPr sz="1400" b="1" dirty="0">
                <a:solidFill>
                  <a:schemeClr val="tx1"/>
                </a:solidFill>
                <a:latin typeface="Lucida Grande" panose="020B0600040502020204"/>
                <a:cs typeface="Times New Roman"/>
              </a:rPr>
              <a:t>Poor model for large and complex projects</a:t>
            </a:r>
            <a:endParaRPr sz="1400" b="1">
              <a:solidFill>
                <a:schemeClr val="tx1"/>
              </a:solidFill>
              <a:latin typeface="Lucida Grande" panose="020B0600040502020204"/>
              <a:cs typeface="Times New Roman"/>
            </a:endParaRPr>
          </a:p>
        </p:txBody>
      </p:sp>
      <p:sp>
        <p:nvSpPr>
          <p:cNvPr id="16" name="object 16"/>
          <p:cNvSpPr txBox="1"/>
          <p:nvPr/>
        </p:nvSpPr>
        <p:spPr>
          <a:xfrm>
            <a:off x="7147219" y="3582256"/>
            <a:ext cx="3006948" cy="433708"/>
          </a:xfrm>
          <a:prstGeom prst="rect">
            <a:avLst/>
          </a:prstGeom>
        </p:spPr>
        <p:txBody>
          <a:bodyPr vert="horz" wrap="square" lIns="0" tIns="12065" rIns="0" bIns="0" rtlCol="0">
            <a:spAutoFit/>
          </a:bodyPr>
          <a:lstStyle/>
          <a:p>
            <a:pPr marL="18415" marR="5080" indent="-6350">
              <a:lnSpc>
                <a:spcPct val="100699"/>
              </a:lnSpc>
              <a:spcBef>
                <a:spcPts val="95"/>
              </a:spcBef>
            </a:pPr>
            <a:r>
              <a:rPr sz="1400" b="1" dirty="0">
                <a:solidFill>
                  <a:schemeClr val="tx1"/>
                </a:solidFill>
                <a:latin typeface="Lucida Grande" panose="020B0600040502020204"/>
                <a:cs typeface="Times New Roman"/>
              </a:rPr>
              <a:t>Cannot accommodate changing requirements</a:t>
            </a:r>
          </a:p>
        </p:txBody>
      </p:sp>
      <p:sp>
        <p:nvSpPr>
          <p:cNvPr id="17" name="object 17"/>
          <p:cNvSpPr txBox="1"/>
          <p:nvPr/>
        </p:nvSpPr>
        <p:spPr>
          <a:xfrm>
            <a:off x="7151045" y="4311480"/>
            <a:ext cx="2352261" cy="229550"/>
          </a:xfrm>
          <a:prstGeom prst="rect">
            <a:avLst/>
          </a:prstGeom>
        </p:spPr>
        <p:txBody>
          <a:bodyPr vert="horz" wrap="square" lIns="0" tIns="13970" rIns="0" bIns="0" rtlCol="0">
            <a:spAutoFit/>
          </a:bodyPr>
          <a:lstStyle/>
          <a:p>
            <a:pPr marL="12700">
              <a:lnSpc>
                <a:spcPct val="100000"/>
              </a:lnSpc>
              <a:spcBef>
                <a:spcPts val="110"/>
              </a:spcBef>
            </a:pPr>
            <a:r>
              <a:rPr sz="1400" b="1" dirty="0">
                <a:solidFill>
                  <a:schemeClr val="tx1"/>
                </a:solidFill>
                <a:latin typeface="Lucida Grande" panose="020B0600040502020204"/>
                <a:cs typeface="Times New Roman"/>
              </a:rPr>
              <a:t>High risk and uncertainty</a:t>
            </a:r>
            <a:endParaRPr sz="1400" b="1">
              <a:solidFill>
                <a:schemeClr val="tx1"/>
              </a:solidFill>
              <a:latin typeface="Lucida Grande" panose="020B0600040502020204"/>
              <a:cs typeface="Times New Roman"/>
            </a:endParaRPr>
          </a:p>
        </p:txBody>
      </p:sp>
      <p:pic>
        <p:nvPicPr>
          <p:cNvPr id="21" name="Graphic 20" descr="Close">
            <a:extLst>
              <a:ext uri="{FF2B5EF4-FFF2-40B4-BE49-F238E27FC236}">
                <a16:creationId xmlns:a16="http://schemas.microsoft.com/office/drawing/2014/main" id="{64A87C07-946A-C89A-81D7-BD9B3610CB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1652" y="2328501"/>
            <a:ext cx="302605" cy="302605"/>
          </a:xfrm>
          <a:prstGeom prst="rect">
            <a:avLst/>
          </a:prstGeom>
        </p:spPr>
      </p:pic>
      <p:pic>
        <p:nvPicPr>
          <p:cNvPr id="22" name="Graphic 21" descr="Close">
            <a:extLst>
              <a:ext uri="{FF2B5EF4-FFF2-40B4-BE49-F238E27FC236}">
                <a16:creationId xmlns:a16="http://schemas.microsoft.com/office/drawing/2014/main" id="{6D3652F7-A190-6F0D-5BDE-0E4092910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9015" y="3083313"/>
            <a:ext cx="302605" cy="302605"/>
          </a:xfrm>
          <a:prstGeom prst="rect">
            <a:avLst/>
          </a:prstGeom>
        </p:spPr>
      </p:pic>
      <p:pic>
        <p:nvPicPr>
          <p:cNvPr id="23" name="Graphic 22" descr="Close">
            <a:extLst>
              <a:ext uri="{FF2B5EF4-FFF2-40B4-BE49-F238E27FC236}">
                <a16:creationId xmlns:a16="http://schemas.microsoft.com/office/drawing/2014/main" id="{AC254AA2-7A39-8D46-522E-470238A727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0799" y="3603741"/>
            <a:ext cx="302605" cy="302605"/>
          </a:xfrm>
          <a:prstGeom prst="rect">
            <a:avLst/>
          </a:prstGeom>
        </p:spPr>
      </p:pic>
      <p:pic>
        <p:nvPicPr>
          <p:cNvPr id="24" name="Graphic 23" descr="Close">
            <a:extLst>
              <a:ext uri="{FF2B5EF4-FFF2-40B4-BE49-F238E27FC236}">
                <a16:creationId xmlns:a16="http://schemas.microsoft.com/office/drawing/2014/main" id="{908F9650-0C3B-14A5-93F2-E055FD412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50799" y="4282646"/>
            <a:ext cx="302605" cy="3026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 name="object 3"/>
          <p:cNvSpPr txBox="1"/>
          <p:nvPr/>
        </p:nvSpPr>
        <p:spPr>
          <a:xfrm>
            <a:off x="1759920" y="3460718"/>
            <a:ext cx="4564680" cy="825226"/>
          </a:xfrm>
          <a:prstGeom prst="rect">
            <a:avLst/>
          </a:prstGeom>
          <a:effectLst>
            <a:outerShdw blurRad="50800" dist="38100" dir="8100000" algn="tr" rotWithShape="0">
              <a:prstClr val="black">
                <a:alpha val="40000"/>
              </a:prstClr>
            </a:outerShdw>
          </a:effectLst>
        </p:spPr>
        <p:txBody>
          <a:bodyPr vert="horz" wrap="square" lIns="0" tIns="17145" rIns="0" bIns="0" rtlCol="0">
            <a:spAutoFit/>
          </a:bodyPr>
          <a:lstStyle/>
          <a:p>
            <a:pPr marL="12700">
              <a:lnSpc>
                <a:spcPct val="100000"/>
              </a:lnSpc>
              <a:spcBef>
                <a:spcPts val="135"/>
              </a:spcBef>
            </a:pPr>
            <a:r>
              <a:rPr sz="5250" dirty="0">
                <a:solidFill>
                  <a:schemeClr val="accent4">
                    <a:lumMod val="50000"/>
                  </a:schemeClr>
                </a:solidFill>
                <a:latin typeface="Lucida Grande" panose="020B0600040502020204"/>
                <a:cs typeface="Arial"/>
              </a:rPr>
              <a:t>Agile Model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5622902C-6469-E89C-5820-BCDE60FE7D23}"/>
              </a:ext>
            </a:extLst>
          </p:cNvPr>
          <p:cNvSpPr/>
          <p:nvPr/>
        </p:nvSpPr>
        <p:spPr>
          <a:xfrm>
            <a:off x="7010400" y="2057400"/>
            <a:ext cx="4495800" cy="3124188"/>
          </a:xfrm>
          <a:prstGeom prst="round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object 8"/>
          <p:cNvSpPr txBox="1"/>
          <p:nvPr/>
        </p:nvSpPr>
        <p:spPr>
          <a:xfrm>
            <a:off x="344374" y="230382"/>
            <a:ext cx="2390140" cy="507831"/>
          </a:xfrm>
          <a:prstGeom prst="rect">
            <a:avLst/>
          </a:prstGeom>
        </p:spPr>
        <p:txBody>
          <a:bodyPr vert="horz" wrap="square" lIns="0" tIns="15240" rIns="0" bIns="0" rtlCol="0">
            <a:spAutoFit/>
          </a:bodyPr>
          <a:lstStyle/>
          <a:p>
            <a:pPr marL="12700">
              <a:spcBef>
                <a:spcPts val="100"/>
              </a:spcBef>
            </a:pPr>
            <a:r>
              <a:rPr sz="3200" b="1" dirty="0">
                <a:solidFill>
                  <a:srgbClr val="5F4778"/>
                </a:solidFill>
                <a:latin typeface="Lucida Grande"/>
                <a:ea typeface="+mj-ea"/>
                <a:cs typeface="Times New Roman"/>
              </a:rPr>
              <a:t>Agile Model</a:t>
            </a:r>
          </a:p>
        </p:txBody>
      </p:sp>
      <p:sp>
        <p:nvSpPr>
          <p:cNvPr id="11" name="object 11"/>
          <p:cNvSpPr txBox="1"/>
          <p:nvPr/>
        </p:nvSpPr>
        <p:spPr>
          <a:xfrm>
            <a:off x="7837201" y="2251741"/>
            <a:ext cx="3312795" cy="729615"/>
          </a:xfrm>
          <a:prstGeom prst="rect">
            <a:avLst/>
          </a:prstGeom>
        </p:spPr>
        <p:txBody>
          <a:bodyPr vert="horz" wrap="square" lIns="0" tIns="5715" rIns="0" bIns="0" rtlCol="0">
            <a:spAutoFit/>
          </a:bodyPr>
          <a:lstStyle/>
          <a:p>
            <a:pPr marL="15240" marR="5080" indent="-3175">
              <a:lnSpc>
                <a:spcPct val="103499"/>
              </a:lnSpc>
              <a:spcBef>
                <a:spcPts val="45"/>
              </a:spcBef>
            </a:pPr>
            <a:r>
              <a:rPr sz="1500" dirty="0">
                <a:solidFill>
                  <a:schemeClr val="tx1"/>
                </a:solidFill>
                <a:latin typeface="Lucida Grande" panose="020B0600040502020204"/>
                <a:cs typeface="Times New Roman"/>
              </a:rPr>
              <a:t>To overcome the challenges faced in the Waterfall Model, we came up with the Agile Methodology</a:t>
            </a:r>
          </a:p>
        </p:txBody>
      </p:sp>
      <p:sp>
        <p:nvSpPr>
          <p:cNvPr id="12" name="object 12"/>
          <p:cNvSpPr txBox="1"/>
          <p:nvPr/>
        </p:nvSpPr>
        <p:spPr>
          <a:xfrm>
            <a:off x="7836628" y="3236834"/>
            <a:ext cx="3428365" cy="463717"/>
          </a:xfrm>
          <a:prstGeom prst="rect">
            <a:avLst/>
          </a:prstGeom>
        </p:spPr>
        <p:txBody>
          <a:bodyPr vert="horz" wrap="square" lIns="0" tIns="12065" rIns="0" bIns="0" rtlCol="0">
            <a:spAutoFit/>
          </a:bodyPr>
          <a:lstStyle/>
          <a:p>
            <a:pPr marL="12700" marR="5080" indent="4445">
              <a:lnSpc>
                <a:spcPct val="100699"/>
              </a:lnSpc>
              <a:spcBef>
                <a:spcPts val="95"/>
              </a:spcBef>
            </a:pPr>
            <a:r>
              <a:rPr sz="1500" dirty="0">
                <a:solidFill>
                  <a:schemeClr val="tx1"/>
                </a:solidFill>
                <a:latin typeface="Lucida Grande" panose="020B0600040502020204"/>
                <a:cs typeface="Times New Roman"/>
              </a:rPr>
              <a:t>Agile Method believes in creating shorter development lifecycles</a:t>
            </a:r>
          </a:p>
        </p:txBody>
      </p:sp>
      <p:sp>
        <p:nvSpPr>
          <p:cNvPr id="13" name="object 13"/>
          <p:cNvSpPr txBox="1"/>
          <p:nvPr/>
        </p:nvSpPr>
        <p:spPr>
          <a:xfrm>
            <a:off x="7831080" y="3927679"/>
            <a:ext cx="3545204" cy="1023619"/>
          </a:xfrm>
          <a:prstGeom prst="rect">
            <a:avLst/>
          </a:prstGeom>
        </p:spPr>
        <p:txBody>
          <a:bodyPr vert="horz" wrap="square" lIns="0" tIns="20955" rIns="0" bIns="0" rtlCol="0">
            <a:spAutoFit/>
          </a:bodyPr>
          <a:lstStyle/>
          <a:p>
            <a:pPr marL="17780" marR="5080" indent="-5715">
              <a:lnSpc>
                <a:spcPct val="108200"/>
              </a:lnSpc>
              <a:spcBef>
                <a:spcPts val="165"/>
              </a:spcBef>
            </a:pPr>
            <a:r>
              <a:rPr sz="1500" dirty="0">
                <a:solidFill>
                  <a:schemeClr val="tx1"/>
                </a:solidFill>
                <a:latin typeface="Lucida Grande" panose="020B0600040502020204"/>
                <a:cs typeface="Times New Roman"/>
              </a:rPr>
              <a:t>Shorter Development  Lifecycles are achieved by not releasing all the features at once by following an incremental model of development</a:t>
            </a:r>
          </a:p>
        </p:txBody>
      </p:sp>
      <p:pic>
        <p:nvPicPr>
          <p:cNvPr id="16" name="Graphic 15" descr="Star">
            <a:extLst>
              <a:ext uri="{FF2B5EF4-FFF2-40B4-BE49-F238E27FC236}">
                <a16:creationId xmlns:a16="http://schemas.microsoft.com/office/drawing/2014/main" id="{B3B4A43E-5D77-8FE0-AF57-50FEFB122E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9344" y="2311748"/>
            <a:ext cx="507652" cy="507652"/>
          </a:xfrm>
          <a:prstGeom prst="rect">
            <a:avLst/>
          </a:prstGeom>
        </p:spPr>
      </p:pic>
      <p:pic>
        <p:nvPicPr>
          <p:cNvPr id="17" name="Graphic 16" descr="Star">
            <a:extLst>
              <a:ext uri="{FF2B5EF4-FFF2-40B4-BE49-F238E27FC236}">
                <a16:creationId xmlns:a16="http://schemas.microsoft.com/office/drawing/2014/main" id="{AA285AC8-FDD9-5F86-64DA-FBDA048E05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9344" y="3217262"/>
            <a:ext cx="507652" cy="507652"/>
          </a:xfrm>
          <a:prstGeom prst="rect">
            <a:avLst/>
          </a:prstGeom>
        </p:spPr>
      </p:pic>
      <p:pic>
        <p:nvPicPr>
          <p:cNvPr id="18" name="Graphic 17" descr="Star">
            <a:extLst>
              <a:ext uri="{FF2B5EF4-FFF2-40B4-BE49-F238E27FC236}">
                <a16:creationId xmlns:a16="http://schemas.microsoft.com/office/drawing/2014/main" id="{F006EACD-2491-0F2A-8E7E-4D7AE84A2A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11642" y="4091099"/>
            <a:ext cx="507652" cy="507652"/>
          </a:xfrm>
          <a:prstGeom prst="rect">
            <a:avLst/>
          </a:prstGeom>
        </p:spPr>
      </p:pic>
      <p:graphicFrame>
        <p:nvGraphicFramePr>
          <p:cNvPr id="22" name="Diagram 21">
            <a:extLst>
              <a:ext uri="{FF2B5EF4-FFF2-40B4-BE49-F238E27FC236}">
                <a16:creationId xmlns:a16="http://schemas.microsoft.com/office/drawing/2014/main" id="{3CEFF6E7-B8BF-8FF3-3FF8-2552FFFE191C}"/>
              </a:ext>
            </a:extLst>
          </p:cNvPr>
          <p:cNvGraphicFramePr/>
          <p:nvPr>
            <p:extLst>
              <p:ext uri="{D42A27DB-BD31-4B8C-83A1-F6EECF244321}">
                <p14:modId xmlns:p14="http://schemas.microsoft.com/office/powerpoint/2010/main" val="3720009090"/>
              </p:ext>
            </p:extLst>
          </p:nvPr>
        </p:nvGraphicFramePr>
        <p:xfrm>
          <a:off x="347687" y="1681788"/>
          <a:ext cx="5241635" cy="3494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A333A88-DF28-FF9A-DC6D-5BC35BAB2D68}"/>
              </a:ext>
            </a:extLst>
          </p:cNvPr>
          <p:cNvSpPr/>
          <p:nvPr/>
        </p:nvSpPr>
        <p:spPr>
          <a:xfrm>
            <a:off x="7010400" y="2057400"/>
            <a:ext cx="4495800" cy="3124188"/>
          </a:xfrm>
          <a:prstGeom prst="round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1914270" y="2438273"/>
            <a:ext cx="2462784" cy="2462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bject 3"/>
          <p:cNvSpPr txBox="1">
            <a:spLocks noGrp="1"/>
          </p:cNvSpPr>
          <p:nvPr>
            <p:ph type="title"/>
          </p:nvPr>
        </p:nvSpPr>
        <p:spPr>
          <a:xfrm>
            <a:off x="354584" y="253491"/>
            <a:ext cx="5261610" cy="505267"/>
          </a:xfrm>
          <a:prstGeom prst="rect">
            <a:avLst/>
          </a:prstGeom>
        </p:spPr>
        <p:txBody>
          <a:bodyPr vert="horz" wrap="square" lIns="0" tIns="12700" rIns="0" bIns="0" rtlCol="0">
            <a:spAutoFit/>
          </a:bodyPr>
          <a:lstStyle/>
          <a:p>
            <a:pPr marL="12700">
              <a:spcBef>
                <a:spcPts val="100"/>
              </a:spcBef>
            </a:pPr>
            <a:r>
              <a:rPr lang="en-IN" sz="3200" dirty="0">
                <a:solidFill>
                  <a:srgbClr val="5F4778"/>
                </a:solidFill>
                <a:latin typeface="Lucida Grande"/>
              </a:rPr>
              <a:t>Advantages of Agile Model</a:t>
            </a:r>
            <a:endParaRPr sz="3200" dirty="0">
              <a:solidFill>
                <a:srgbClr val="5F4778"/>
              </a:solidFill>
              <a:latin typeface="Lucida Grande"/>
            </a:endParaRPr>
          </a:p>
        </p:txBody>
      </p:sp>
      <p:sp>
        <p:nvSpPr>
          <p:cNvPr id="4" name="object 4"/>
          <p:cNvSpPr txBox="1"/>
          <p:nvPr/>
        </p:nvSpPr>
        <p:spPr>
          <a:xfrm>
            <a:off x="7536818" y="2667000"/>
            <a:ext cx="3125597" cy="797654"/>
          </a:xfrm>
          <a:prstGeom prst="rect">
            <a:avLst/>
          </a:prstGeom>
        </p:spPr>
        <p:txBody>
          <a:bodyPr vert="horz" wrap="square" lIns="0" tIns="12700" rIns="0" bIns="0" rtlCol="0">
            <a:spAutoFit/>
          </a:bodyPr>
          <a:lstStyle/>
          <a:p>
            <a:pPr marL="38100">
              <a:lnSpc>
                <a:spcPct val="100000"/>
              </a:lnSpc>
              <a:spcBef>
                <a:spcPts val="100"/>
              </a:spcBef>
              <a:buClr>
                <a:srgbClr val="74C063"/>
              </a:buClr>
              <a:tabLst>
                <a:tab pos="468630" algn="l"/>
              </a:tabLst>
            </a:pPr>
            <a:r>
              <a:rPr sz="1400" b="1" dirty="0">
                <a:solidFill>
                  <a:schemeClr val="tx1"/>
                </a:solidFill>
                <a:latin typeface="Lucida Grande" panose="020B0600040502020204"/>
                <a:cs typeface="Century Gothic"/>
              </a:rPr>
              <a:t>Customer Satisfaction is </a:t>
            </a:r>
            <a:r>
              <a:rPr dirty="0">
                <a:solidFill>
                  <a:schemeClr val="tx1"/>
                </a:solidFill>
                <a:latin typeface="Lucida Grande" panose="020B0600040502020204"/>
                <a:cs typeface="Blackadder ITC"/>
              </a:rPr>
              <a:t>h</a:t>
            </a:r>
            <a:r>
              <a:rPr sz="1400" b="1" dirty="0">
                <a:solidFill>
                  <a:schemeClr val="tx1"/>
                </a:solidFill>
                <a:latin typeface="Lucida Grande" panose="020B0600040502020204"/>
                <a:cs typeface="Century Gothic"/>
              </a:rPr>
              <a:t>ig</a:t>
            </a:r>
            <a:endParaRPr sz="1400" dirty="0">
              <a:solidFill>
                <a:schemeClr val="tx1"/>
              </a:solidFill>
              <a:latin typeface="Lucida Grande" panose="020B0600040502020204"/>
              <a:cs typeface="Century Gothic"/>
            </a:endParaRPr>
          </a:p>
          <a:p>
            <a:pPr>
              <a:lnSpc>
                <a:spcPct val="100000"/>
              </a:lnSpc>
              <a:spcBef>
                <a:spcPts val="590"/>
              </a:spcBef>
              <a:buFont typeface="Century Gothic"/>
              <a:buChar char="•"/>
            </a:pPr>
            <a:endParaRPr sz="1400" dirty="0">
              <a:solidFill>
                <a:schemeClr val="tx1"/>
              </a:solidFill>
              <a:latin typeface="Lucida Grande" panose="020B0600040502020204"/>
              <a:cs typeface="Century Gothic"/>
            </a:endParaRPr>
          </a:p>
          <a:p>
            <a:pPr marL="38100">
              <a:lnSpc>
                <a:spcPct val="100000"/>
              </a:lnSpc>
              <a:buClr>
                <a:srgbClr val="7BBB6B"/>
              </a:buClr>
              <a:tabLst>
                <a:tab pos="482600" algn="l"/>
              </a:tabLst>
            </a:pPr>
            <a:r>
              <a:rPr sz="1400" b="1" dirty="0">
                <a:solidFill>
                  <a:schemeClr val="tx1"/>
                </a:solidFill>
                <a:latin typeface="Lucida Grande" panose="020B0600040502020204"/>
                <a:cs typeface="Century Gothic"/>
              </a:rPr>
              <a:t>Less P</a:t>
            </a:r>
            <a:r>
              <a:rPr lang="en-US" sz="1400" b="1" dirty="0">
                <a:solidFill>
                  <a:schemeClr val="tx1"/>
                </a:solidFill>
                <a:latin typeface="Lucida Grande" panose="020B0600040502020204"/>
                <a:cs typeface="Century Gothic"/>
              </a:rPr>
              <a:t>l</a:t>
            </a:r>
            <a:r>
              <a:rPr sz="1400" b="1" dirty="0">
                <a:solidFill>
                  <a:schemeClr val="tx1"/>
                </a:solidFill>
                <a:latin typeface="Lucida Grande" panose="020B0600040502020204"/>
                <a:cs typeface="Century Gothic"/>
              </a:rPr>
              <a:t>a</a:t>
            </a:r>
            <a:r>
              <a:rPr lang="en-US" sz="1400" b="1" dirty="0">
                <a:solidFill>
                  <a:schemeClr val="tx1"/>
                </a:solidFill>
                <a:latin typeface="Lucida Grande" panose="020B0600040502020204"/>
                <a:cs typeface="Century Gothic"/>
              </a:rPr>
              <a:t>nning</a:t>
            </a:r>
            <a:r>
              <a:rPr sz="1400" b="1" dirty="0">
                <a:solidFill>
                  <a:schemeClr val="tx1"/>
                </a:solidFill>
                <a:latin typeface="Lucida Grande" panose="020B0600040502020204"/>
                <a:cs typeface="Century Gothic"/>
              </a:rPr>
              <a:t> Required</a:t>
            </a:r>
            <a:endParaRPr sz="1400" dirty="0">
              <a:solidFill>
                <a:schemeClr val="tx1"/>
              </a:solidFill>
              <a:latin typeface="Lucida Grande" panose="020B0600040502020204"/>
              <a:cs typeface="Century Gothic"/>
            </a:endParaRPr>
          </a:p>
        </p:txBody>
      </p:sp>
      <p:sp>
        <p:nvSpPr>
          <p:cNvPr id="6" name="object 6"/>
          <p:cNvSpPr txBox="1"/>
          <p:nvPr/>
        </p:nvSpPr>
        <p:spPr>
          <a:xfrm>
            <a:off x="7562218" y="3680597"/>
            <a:ext cx="3683867" cy="228268"/>
          </a:xfrm>
          <a:prstGeom prst="rect">
            <a:avLst/>
          </a:prstGeom>
        </p:spPr>
        <p:txBody>
          <a:bodyPr vert="horz" wrap="square" lIns="0" tIns="12700" rIns="0" bIns="0" rtlCol="0">
            <a:spAutoFit/>
          </a:bodyPr>
          <a:lstStyle/>
          <a:p>
            <a:pPr marL="12700">
              <a:lnSpc>
                <a:spcPct val="100000"/>
              </a:lnSpc>
              <a:spcBef>
                <a:spcPts val="100"/>
              </a:spcBef>
            </a:pPr>
            <a:r>
              <a:rPr sz="1400" b="1" dirty="0">
                <a:solidFill>
                  <a:schemeClr val="tx1"/>
                </a:solidFill>
                <a:latin typeface="Lucida Grande" panose="020B0600040502020204"/>
                <a:cs typeface="Century Gothic"/>
              </a:rPr>
              <a:t>Requireme</a:t>
            </a:r>
            <a:r>
              <a:rPr lang="en-US" sz="1400" b="1" dirty="0">
                <a:solidFill>
                  <a:schemeClr val="tx1"/>
                </a:solidFill>
                <a:latin typeface="Lucida Grande" panose="020B0600040502020204"/>
                <a:cs typeface="Century Gothic"/>
              </a:rPr>
              <a:t>nt</a:t>
            </a:r>
            <a:r>
              <a:rPr sz="1400" b="1" dirty="0">
                <a:solidFill>
                  <a:schemeClr val="tx1"/>
                </a:solidFill>
                <a:latin typeface="Lucida Grande" panose="020B0600040502020204"/>
                <a:cs typeface="Century Gothic"/>
              </a:rPr>
              <a:t>s can be, dy</a:t>
            </a:r>
            <a:r>
              <a:rPr lang="en-US" sz="1400" b="1" dirty="0">
                <a:solidFill>
                  <a:schemeClr val="tx1"/>
                </a:solidFill>
                <a:latin typeface="Lucida Grande" panose="020B0600040502020204"/>
                <a:cs typeface="Century Gothic"/>
              </a:rPr>
              <a:t>n</a:t>
            </a:r>
            <a:r>
              <a:rPr sz="1400" b="1" dirty="0">
                <a:solidFill>
                  <a:schemeClr val="tx1"/>
                </a:solidFill>
                <a:latin typeface="Lucida Grande" panose="020B0600040502020204"/>
                <a:cs typeface="Century Gothic"/>
              </a:rPr>
              <a:t>amic in nature,</a:t>
            </a:r>
            <a:endParaRPr sz="1400" dirty="0">
              <a:solidFill>
                <a:schemeClr val="tx1"/>
              </a:solidFill>
              <a:latin typeface="Lucida Grande" panose="020B0600040502020204"/>
              <a:cs typeface="Century Gothic"/>
            </a:endParaRPr>
          </a:p>
        </p:txBody>
      </p:sp>
      <p:sp>
        <p:nvSpPr>
          <p:cNvPr id="7" name="object 7"/>
          <p:cNvSpPr txBox="1"/>
          <p:nvPr/>
        </p:nvSpPr>
        <p:spPr>
          <a:xfrm>
            <a:off x="7562218" y="4166234"/>
            <a:ext cx="3562982" cy="443711"/>
          </a:xfrm>
          <a:prstGeom prst="rect">
            <a:avLst/>
          </a:prstGeom>
        </p:spPr>
        <p:txBody>
          <a:bodyPr vert="horz" wrap="square" lIns="0" tIns="12700" rIns="0" bIns="0" rtlCol="0">
            <a:spAutoFit/>
          </a:bodyPr>
          <a:lstStyle/>
          <a:p>
            <a:pPr marL="12700">
              <a:lnSpc>
                <a:spcPct val="100000"/>
              </a:lnSpc>
              <a:spcBef>
                <a:spcPts val="100"/>
              </a:spcBef>
              <a:buClr>
                <a:srgbClr val="74C468"/>
              </a:buClr>
              <a:tabLst>
                <a:tab pos="445134" algn="l"/>
              </a:tabLst>
            </a:pPr>
            <a:r>
              <a:rPr sz="1400" b="1" dirty="0">
                <a:solidFill>
                  <a:schemeClr val="tx1"/>
                </a:solidFill>
                <a:latin typeface="Lucida Grande" panose="020B0600040502020204"/>
                <a:cs typeface="Century Gothic"/>
              </a:rPr>
              <a:t>functionality can be created and tested ,qu</a:t>
            </a:r>
            <a:r>
              <a:rPr lang="en-US" sz="1400" b="1" dirty="0">
                <a:solidFill>
                  <a:schemeClr val="tx1"/>
                </a:solidFill>
                <a:latin typeface="Lucida Grande" panose="020B0600040502020204"/>
                <a:cs typeface="Century Gothic"/>
              </a:rPr>
              <a:t>ick</a:t>
            </a:r>
            <a:r>
              <a:rPr sz="1400" b="1" dirty="0">
                <a:solidFill>
                  <a:schemeClr val="tx1"/>
                </a:solidFill>
                <a:latin typeface="Lucida Grande" panose="020B0600040502020204"/>
                <a:cs typeface="Century Gothic"/>
              </a:rPr>
              <a:t>y</a:t>
            </a:r>
            <a:endParaRPr sz="1400" dirty="0">
              <a:solidFill>
                <a:schemeClr val="tx1"/>
              </a:solidFill>
              <a:latin typeface="Lucida Grande" panose="020B0600040502020204"/>
              <a:cs typeface="Century Gothic"/>
            </a:endParaRPr>
          </a:p>
        </p:txBody>
      </p:sp>
      <p:pic>
        <p:nvPicPr>
          <p:cNvPr id="8" name="Graphic 7" descr="Checkmark">
            <a:extLst>
              <a:ext uri="{FF2B5EF4-FFF2-40B4-BE49-F238E27FC236}">
                <a16:creationId xmlns:a16="http://schemas.microsoft.com/office/drawing/2014/main" id="{B73293A8-46C6-E17C-93F1-E3B07DD194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1015" y="2733376"/>
            <a:ext cx="308884" cy="308884"/>
          </a:xfrm>
          <a:prstGeom prst="rect">
            <a:avLst/>
          </a:prstGeom>
        </p:spPr>
      </p:pic>
      <p:pic>
        <p:nvPicPr>
          <p:cNvPr id="9" name="Graphic 8" descr="Checkmark">
            <a:extLst>
              <a:ext uri="{FF2B5EF4-FFF2-40B4-BE49-F238E27FC236}">
                <a16:creationId xmlns:a16="http://schemas.microsoft.com/office/drawing/2014/main" id="{6AED8EA7-D46E-571D-20B7-5FC89B1CDA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600" y="3226460"/>
            <a:ext cx="308884" cy="308884"/>
          </a:xfrm>
          <a:prstGeom prst="rect">
            <a:avLst/>
          </a:prstGeom>
        </p:spPr>
      </p:pic>
      <p:pic>
        <p:nvPicPr>
          <p:cNvPr id="10" name="Graphic 9" descr="Checkmark">
            <a:extLst>
              <a:ext uri="{FF2B5EF4-FFF2-40B4-BE49-F238E27FC236}">
                <a16:creationId xmlns:a16="http://schemas.microsoft.com/office/drawing/2014/main" id="{AFBBB0DA-71B2-671C-A4FE-66B6C676E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7068" y="3597925"/>
            <a:ext cx="308884" cy="308884"/>
          </a:xfrm>
          <a:prstGeom prst="rect">
            <a:avLst/>
          </a:prstGeom>
        </p:spPr>
      </p:pic>
      <p:pic>
        <p:nvPicPr>
          <p:cNvPr id="11" name="Graphic 10" descr="Checkmark">
            <a:extLst>
              <a:ext uri="{FF2B5EF4-FFF2-40B4-BE49-F238E27FC236}">
                <a16:creationId xmlns:a16="http://schemas.microsoft.com/office/drawing/2014/main" id="{5300AB1E-4C78-4903-6A5C-88F1171E77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6783" y="4081457"/>
            <a:ext cx="308884" cy="3088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1BAA5F7-451C-F11A-C57F-FC62A7351B02}"/>
              </a:ext>
            </a:extLst>
          </p:cNvPr>
          <p:cNvSpPr/>
          <p:nvPr/>
        </p:nvSpPr>
        <p:spPr>
          <a:xfrm>
            <a:off x="7010400" y="2057400"/>
            <a:ext cx="4495800" cy="3124188"/>
          </a:xfrm>
          <a:prstGeom prst="round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1731264" y="2352929"/>
            <a:ext cx="2718816" cy="2767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bject 3"/>
          <p:cNvSpPr txBox="1">
            <a:spLocks noGrp="1"/>
          </p:cNvSpPr>
          <p:nvPr>
            <p:ph type="title"/>
          </p:nvPr>
        </p:nvSpPr>
        <p:spPr>
          <a:xfrm>
            <a:off x="378968" y="253491"/>
            <a:ext cx="5782310"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F4778"/>
                </a:solidFill>
                <a:latin typeface="Lucida Grande"/>
              </a:rPr>
              <a:t>Disadvantages of Agile Model</a:t>
            </a:r>
          </a:p>
        </p:txBody>
      </p:sp>
      <p:sp>
        <p:nvSpPr>
          <p:cNvPr id="7" name="object 7"/>
          <p:cNvSpPr txBox="1"/>
          <p:nvPr/>
        </p:nvSpPr>
        <p:spPr>
          <a:xfrm>
            <a:off x="7476234" y="2599435"/>
            <a:ext cx="2722881" cy="477695"/>
          </a:xfrm>
          <a:prstGeom prst="rect">
            <a:avLst/>
          </a:prstGeom>
        </p:spPr>
        <p:txBody>
          <a:bodyPr vert="horz" wrap="square" lIns="0" tIns="12700" rIns="0" bIns="0" rtlCol="0">
            <a:spAutoFit/>
          </a:bodyPr>
          <a:lstStyle/>
          <a:p>
            <a:pPr marL="12700" marR="5080" indent="3175">
              <a:lnSpc>
                <a:spcPct val="121800"/>
              </a:lnSpc>
              <a:spcBef>
                <a:spcPts val="100"/>
              </a:spcBef>
            </a:pPr>
            <a:r>
              <a:rPr sz="1300" b="1" dirty="0">
                <a:solidFill>
                  <a:schemeClr val="tx1"/>
                </a:solidFill>
                <a:latin typeface="Lucida Grande" panose="020B0600040502020204"/>
                <a:cs typeface="Arial"/>
              </a:rPr>
              <a:t>Not suitable for </a:t>
            </a:r>
            <a:r>
              <a:rPr sz="1300" b="1" dirty="0" err="1">
                <a:solidFill>
                  <a:schemeClr val="tx1"/>
                </a:solidFill>
                <a:latin typeface="Lucida Grande" panose="020B0600040502020204"/>
                <a:cs typeface="Arial"/>
              </a:rPr>
              <a:t>hairndling</a:t>
            </a:r>
            <a:r>
              <a:rPr sz="1300" b="1" dirty="0">
                <a:solidFill>
                  <a:schemeClr val="tx1"/>
                </a:solidFill>
                <a:latin typeface="Lucida Grande" panose="020B0600040502020204"/>
                <a:cs typeface="Arial"/>
              </a:rPr>
              <a:t> </a:t>
            </a:r>
            <a:r>
              <a:rPr sz="1300" b="1" dirty="0" err="1">
                <a:solidFill>
                  <a:schemeClr val="tx1"/>
                </a:solidFill>
                <a:latin typeface="Lucida Grande" panose="020B0600040502020204"/>
                <a:cs typeface="Arial"/>
              </a:rPr>
              <a:t>oomplex</a:t>
            </a:r>
            <a:r>
              <a:rPr sz="1300" b="1" dirty="0">
                <a:solidFill>
                  <a:schemeClr val="tx1"/>
                </a:solidFill>
                <a:latin typeface="Lucida Grande" panose="020B0600040502020204"/>
                <a:cs typeface="Arial"/>
              </a:rPr>
              <a:t> dependencie</a:t>
            </a:r>
            <a:r>
              <a:rPr lang="en-US" sz="1300" b="1" dirty="0">
                <a:solidFill>
                  <a:schemeClr val="tx1"/>
                </a:solidFill>
                <a:latin typeface="Lucida Grande" panose="020B0600040502020204"/>
                <a:cs typeface="Arial"/>
              </a:rPr>
              <a:t>s</a:t>
            </a:r>
            <a:r>
              <a:rPr sz="1300" b="1" dirty="0">
                <a:solidFill>
                  <a:schemeClr val="tx1"/>
                </a:solidFill>
                <a:latin typeface="Lucida Grande" panose="020B0600040502020204"/>
                <a:cs typeface="Arial"/>
              </a:rPr>
              <a:t> in p</a:t>
            </a:r>
            <a:r>
              <a:rPr lang="en-US" sz="1300" b="1" dirty="0">
                <a:solidFill>
                  <a:schemeClr val="tx1"/>
                </a:solidFill>
                <a:latin typeface="Lucida Grande" panose="020B0600040502020204"/>
                <a:cs typeface="Arial"/>
              </a:rPr>
              <a:t>r</a:t>
            </a:r>
            <a:r>
              <a:rPr sz="1300" b="1" dirty="0">
                <a:solidFill>
                  <a:schemeClr val="tx1"/>
                </a:solidFill>
                <a:latin typeface="Lucida Grande" panose="020B0600040502020204"/>
                <a:cs typeface="Arial"/>
              </a:rPr>
              <a:t>ojects</a:t>
            </a:r>
            <a:endParaRPr sz="1300" dirty="0">
              <a:solidFill>
                <a:schemeClr val="tx1"/>
              </a:solidFill>
              <a:latin typeface="Lucida Grande" panose="020B0600040502020204"/>
              <a:cs typeface="Arial"/>
            </a:endParaRPr>
          </a:p>
        </p:txBody>
      </p:sp>
      <p:sp>
        <p:nvSpPr>
          <p:cNvPr id="8" name="object 8"/>
          <p:cNvSpPr txBox="1"/>
          <p:nvPr/>
        </p:nvSpPr>
        <p:spPr>
          <a:xfrm>
            <a:off x="7476235" y="3335781"/>
            <a:ext cx="4166184" cy="477695"/>
          </a:xfrm>
          <a:prstGeom prst="rect">
            <a:avLst/>
          </a:prstGeom>
        </p:spPr>
        <p:txBody>
          <a:bodyPr vert="horz" wrap="square" lIns="0" tIns="12700" rIns="0" bIns="0" rtlCol="0">
            <a:spAutoFit/>
          </a:bodyPr>
          <a:lstStyle/>
          <a:p>
            <a:pPr marL="12700" marR="5080" indent="3175">
              <a:lnSpc>
                <a:spcPct val="121900"/>
              </a:lnSpc>
              <a:spcBef>
                <a:spcPts val="100"/>
              </a:spcBef>
            </a:pPr>
            <a:r>
              <a:rPr sz="1300" b="1" dirty="0">
                <a:solidFill>
                  <a:schemeClr val="tx1"/>
                </a:solidFill>
                <a:latin typeface="Lucida Grande" panose="020B0600040502020204"/>
                <a:cs typeface="Arial"/>
              </a:rPr>
              <a:t>Knowledge transfer to </a:t>
            </a:r>
            <a:r>
              <a:rPr lang="en-US" sz="1300" b="1" dirty="0">
                <a:solidFill>
                  <a:schemeClr val="tx1"/>
                </a:solidFill>
                <a:latin typeface="Lucida Grande" panose="020B0600040502020204"/>
                <a:cs typeface="Arial"/>
              </a:rPr>
              <a:t>c</a:t>
            </a:r>
            <a:r>
              <a:rPr sz="1300" b="1" dirty="0">
                <a:solidFill>
                  <a:schemeClr val="tx1"/>
                </a:solidFill>
                <a:latin typeface="Lucida Grande" panose="020B0600040502020204"/>
                <a:cs typeface="Arial"/>
              </a:rPr>
              <a:t>olleagues can be diff</a:t>
            </a:r>
            <a:r>
              <a:rPr lang="en-US" sz="1300" b="1" dirty="0">
                <a:solidFill>
                  <a:schemeClr val="tx1"/>
                </a:solidFill>
                <a:latin typeface="Lucida Grande" panose="020B0600040502020204"/>
                <a:cs typeface="Arial"/>
              </a:rPr>
              <a:t>icult since</a:t>
            </a:r>
            <a:r>
              <a:rPr sz="1300" b="1" dirty="0">
                <a:solidFill>
                  <a:schemeClr val="tx1"/>
                </a:solidFill>
                <a:latin typeface="Lucida Grande" panose="020B0600040502020204"/>
                <a:cs typeface="Arial"/>
              </a:rPr>
              <a:t> there is </a:t>
            </a:r>
            <a:r>
              <a:rPr sz="1300" b="1" dirty="0" err="1">
                <a:solidFill>
                  <a:schemeClr val="tx1"/>
                </a:solidFill>
                <a:latin typeface="Lucida Grande" panose="020B0600040502020204"/>
                <a:cs typeface="Arial"/>
              </a:rPr>
              <a:t>Iittle</a:t>
            </a:r>
            <a:r>
              <a:rPr lang="en-US" sz="1300" b="1" dirty="0">
                <a:solidFill>
                  <a:schemeClr val="tx1"/>
                </a:solidFill>
                <a:latin typeface="Lucida Grande" panose="020B0600040502020204"/>
                <a:cs typeface="Arial"/>
              </a:rPr>
              <a:t> </a:t>
            </a:r>
            <a:r>
              <a:rPr sz="1300" b="1" dirty="0" err="1">
                <a:solidFill>
                  <a:schemeClr val="tx1"/>
                </a:solidFill>
                <a:latin typeface="Lucida Grande" panose="020B0600040502020204"/>
                <a:cs typeface="Arial"/>
              </a:rPr>
              <a:t>documerritatio</a:t>
            </a:r>
            <a:r>
              <a:rPr lang="en-US" sz="1300" b="1" dirty="0" err="1">
                <a:solidFill>
                  <a:schemeClr val="tx1"/>
                </a:solidFill>
                <a:latin typeface="Lucida Grande" panose="020B0600040502020204"/>
                <a:cs typeface="Arial"/>
              </a:rPr>
              <a:t>n</a:t>
            </a:r>
            <a:endParaRPr sz="1300" dirty="0">
              <a:solidFill>
                <a:schemeClr val="tx1"/>
              </a:solidFill>
              <a:latin typeface="Lucida Grande" panose="020B0600040502020204"/>
              <a:cs typeface="Arial"/>
            </a:endParaRPr>
          </a:p>
        </p:txBody>
      </p:sp>
      <p:sp>
        <p:nvSpPr>
          <p:cNvPr id="9" name="object 9"/>
          <p:cNvSpPr txBox="1"/>
          <p:nvPr/>
        </p:nvSpPr>
        <p:spPr>
          <a:xfrm>
            <a:off x="7467600" y="4060190"/>
            <a:ext cx="4146320" cy="477888"/>
          </a:xfrm>
          <a:prstGeom prst="rect">
            <a:avLst/>
          </a:prstGeom>
        </p:spPr>
        <p:txBody>
          <a:bodyPr vert="horz" wrap="square" lIns="0" tIns="12700" rIns="0" bIns="0" rtlCol="0">
            <a:spAutoFit/>
          </a:bodyPr>
          <a:lstStyle/>
          <a:p>
            <a:pPr marL="15240" marR="5080" indent="-3175">
              <a:lnSpc>
                <a:spcPct val="121600"/>
              </a:lnSpc>
              <a:spcBef>
                <a:spcPts val="100"/>
              </a:spcBef>
              <a:tabLst>
                <a:tab pos="2719070" algn="l"/>
              </a:tabLst>
            </a:pPr>
            <a:r>
              <a:rPr sz="1300" b="1" dirty="0">
                <a:solidFill>
                  <a:schemeClr val="tx1"/>
                </a:solidFill>
                <a:latin typeface="Lucida Grande" panose="020B0600040502020204"/>
                <a:cs typeface="Arial"/>
              </a:rPr>
              <a:t>Success of the project </a:t>
            </a:r>
            <a:r>
              <a:rPr lang="en-US" sz="1300" b="1" dirty="0">
                <a:solidFill>
                  <a:schemeClr val="tx1"/>
                </a:solidFill>
                <a:latin typeface="Lucida Grande" panose="020B0600040502020204"/>
                <a:cs typeface="Arial"/>
              </a:rPr>
              <a:t> </a:t>
            </a:r>
            <a:r>
              <a:rPr sz="1300" b="1" dirty="0">
                <a:solidFill>
                  <a:schemeClr val="tx1"/>
                </a:solidFill>
                <a:latin typeface="Lucida Grande" panose="020B0600040502020204"/>
                <a:cs typeface="Arial"/>
              </a:rPr>
              <a:t>depe</a:t>
            </a:r>
            <a:r>
              <a:rPr lang="en-US" sz="1300" b="1" dirty="0">
                <a:solidFill>
                  <a:schemeClr val="tx1"/>
                </a:solidFill>
                <a:latin typeface="Lucida Grande" panose="020B0600040502020204"/>
                <a:cs typeface="Arial"/>
              </a:rPr>
              <a:t>n</a:t>
            </a:r>
            <a:r>
              <a:rPr sz="1300" b="1" dirty="0">
                <a:solidFill>
                  <a:schemeClr val="tx1"/>
                </a:solidFill>
                <a:latin typeface="Lucida Grande" panose="020B0600040502020204"/>
                <a:cs typeface="Arial"/>
              </a:rPr>
              <a:t>ds</a:t>
            </a:r>
            <a:r>
              <a:rPr lang="en-US" sz="1300" b="1" dirty="0">
                <a:solidFill>
                  <a:schemeClr val="tx1"/>
                </a:solidFill>
                <a:latin typeface="Lucida Grande" panose="020B0600040502020204"/>
                <a:cs typeface="Arial"/>
              </a:rPr>
              <a:t>  </a:t>
            </a:r>
            <a:r>
              <a:rPr sz="1300" b="1" dirty="0" err="1">
                <a:solidFill>
                  <a:schemeClr val="tx1"/>
                </a:solidFill>
                <a:latin typeface="Lucida Grande" panose="020B0600040502020204"/>
                <a:cs typeface="Arial"/>
              </a:rPr>
              <a:t>eavily</a:t>
            </a:r>
            <a:r>
              <a:rPr sz="1300" b="1" dirty="0">
                <a:solidFill>
                  <a:schemeClr val="tx1"/>
                </a:solidFill>
                <a:latin typeface="Lucida Grande" panose="020B0600040502020204"/>
                <a:cs typeface="Arial"/>
              </a:rPr>
              <a:t> o </a:t>
            </a:r>
            <a:r>
              <a:rPr lang="en-US" sz="1300" b="1" dirty="0">
                <a:solidFill>
                  <a:schemeClr val="tx1"/>
                </a:solidFill>
                <a:latin typeface="Lucida Grande" panose="020B0600040502020204"/>
                <a:cs typeface="Arial"/>
              </a:rPr>
              <a:t> </a:t>
            </a:r>
            <a:r>
              <a:rPr sz="1300" b="1" dirty="0">
                <a:solidFill>
                  <a:schemeClr val="tx1"/>
                </a:solidFill>
                <a:latin typeface="Lucida Grande" panose="020B0600040502020204"/>
                <a:cs typeface="Arial"/>
              </a:rPr>
              <a:t>customer </a:t>
            </a:r>
            <a:r>
              <a:rPr lang="en-US" sz="1300" b="1" dirty="0">
                <a:solidFill>
                  <a:schemeClr val="tx1"/>
                </a:solidFill>
                <a:latin typeface="Lucida Grande" panose="020B0600040502020204"/>
                <a:cs typeface="Arial"/>
              </a:rPr>
              <a:t>in</a:t>
            </a:r>
            <a:r>
              <a:rPr sz="1300" b="1" dirty="0">
                <a:solidFill>
                  <a:schemeClr val="tx1"/>
                </a:solidFill>
                <a:latin typeface="Lucida Grande" panose="020B0600040502020204"/>
                <a:cs typeface="Arial"/>
              </a:rPr>
              <a:t>teraction</a:t>
            </a:r>
            <a:endParaRPr sz="1300" dirty="0">
              <a:solidFill>
                <a:schemeClr val="tx1"/>
              </a:solidFill>
              <a:latin typeface="Lucida Grande" panose="020B0600040502020204"/>
              <a:cs typeface="Arial"/>
            </a:endParaRPr>
          </a:p>
        </p:txBody>
      </p:sp>
      <p:pic>
        <p:nvPicPr>
          <p:cNvPr id="10" name="Graphic 9" descr="Close">
            <a:extLst>
              <a:ext uri="{FF2B5EF4-FFF2-40B4-BE49-F238E27FC236}">
                <a16:creationId xmlns:a16="http://schemas.microsoft.com/office/drawing/2014/main" id="{0C402CF6-CD94-8B8D-05A2-B4F33016C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211" y="2664050"/>
            <a:ext cx="302605" cy="302605"/>
          </a:xfrm>
          <a:prstGeom prst="rect">
            <a:avLst/>
          </a:prstGeom>
        </p:spPr>
      </p:pic>
      <p:pic>
        <p:nvPicPr>
          <p:cNvPr id="11" name="Graphic 10" descr="Close">
            <a:extLst>
              <a:ext uri="{FF2B5EF4-FFF2-40B4-BE49-F238E27FC236}">
                <a16:creationId xmlns:a16="http://schemas.microsoft.com/office/drawing/2014/main" id="{E3EFDF93-2E28-40D5-FCD4-D9EB676872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4995" y="3374571"/>
            <a:ext cx="302605" cy="302605"/>
          </a:xfrm>
          <a:prstGeom prst="rect">
            <a:avLst/>
          </a:prstGeom>
        </p:spPr>
      </p:pic>
      <p:pic>
        <p:nvPicPr>
          <p:cNvPr id="12" name="Graphic 11" descr="Close">
            <a:extLst>
              <a:ext uri="{FF2B5EF4-FFF2-40B4-BE49-F238E27FC236}">
                <a16:creationId xmlns:a16="http://schemas.microsoft.com/office/drawing/2014/main" id="{472C1C0E-2EEF-3FCA-B275-06A39AC626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4995" y="4085093"/>
            <a:ext cx="302605" cy="3026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46176" y="1962911"/>
            <a:ext cx="719328" cy="719327"/>
          </a:xfrm>
          <a:prstGeom prst="rect">
            <a:avLst/>
          </a:prstGeom>
        </p:spPr>
      </p:pic>
      <p:pic>
        <p:nvPicPr>
          <p:cNvPr id="3" name="object 3"/>
          <p:cNvPicPr/>
          <p:nvPr/>
        </p:nvPicPr>
        <p:blipFill>
          <a:blip r:embed="rId3" cstate="print"/>
          <a:stretch>
            <a:fillRect/>
          </a:stretch>
        </p:blipFill>
        <p:spPr>
          <a:xfrm>
            <a:off x="646176" y="3523488"/>
            <a:ext cx="719328" cy="731519"/>
          </a:xfrm>
          <a:prstGeom prst="rect">
            <a:avLst/>
          </a:prstGeom>
        </p:spPr>
      </p:pic>
      <p:pic>
        <p:nvPicPr>
          <p:cNvPr id="4" name="object 4"/>
          <p:cNvPicPr/>
          <p:nvPr/>
        </p:nvPicPr>
        <p:blipFill>
          <a:blip r:embed="rId4" cstate="print"/>
          <a:stretch>
            <a:fillRect/>
          </a:stretch>
        </p:blipFill>
        <p:spPr>
          <a:xfrm>
            <a:off x="646176" y="5084064"/>
            <a:ext cx="707136" cy="731520"/>
          </a:xfrm>
          <a:prstGeom prst="rect">
            <a:avLst/>
          </a:prstGeom>
        </p:spPr>
      </p:pic>
      <p:pic>
        <p:nvPicPr>
          <p:cNvPr id="5" name="object 5"/>
          <p:cNvPicPr/>
          <p:nvPr/>
        </p:nvPicPr>
        <p:blipFill>
          <a:blip r:embed="rId5" cstate="print"/>
          <a:stretch>
            <a:fillRect/>
          </a:stretch>
        </p:blipFill>
        <p:spPr>
          <a:xfrm>
            <a:off x="4242815" y="1962911"/>
            <a:ext cx="719327" cy="719327"/>
          </a:xfrm>
          <a:prstGeom prst="rect">
            <a:avLst/>
          </a:prstGeom>
        </p:spPr>
      </p:pic>
      <p:pic>
        <p:nvPicPr>
          <p:cNvPr id="6" name="object 6"/>
          <p:cNvPicPr/>
          <p:nvPr/>
        </p:nvPicPr>
        <p:blipFill>
          <a:blip r:embed="rId6" cstate="print"/>
          <a:stretch>
            <a:fillRect/>
          </a:stretch>
        </p:blipFill>
        <p:spPr>
          <a:xfrm>
            <a:off x="4255008" y="3523488"/>
            <a:ext cx="731520" cy="731519"/>
          </a:xfrm>
          <a:prstGeom prst="rect">
            <a:avLst/>
          </a:prstGeom>
        </p:spPr>
      </p:pic>
      <p:pic>
        <p:nvPicPr>
          <p:cNvPr id="7" name="object 7"/>
          <p:cNvPicPr/>
          <p:nvPr/>
        </p:nvPicPr>
        <p:blipFill>
          <a:blip r:embed="rId7" cstate="print"/>
          <a:stretch>
            <a:fillRect/>
          </a:stretch>
        </p:blipFill>
        <p:spPr>
          <a:xfrm>
            <a:off x="4267200" y="5071871"/>
            <a:ext cx="719327" cy="731520"/>
          </a:xfrm>
          <a:prstGeom prst="rect">
            <a:avLst/>
          </a:prstGeom>
        </p:spPr>
      </p:pic>
      <p:pic>
        <p:nvPicPr>
          <p:cNvPr id="8" name="object 8"/>
          <p:cNvPicPr/>
          <p:nvPr/>
        </p:nvPicPr>
        <p:blipFill>
          <a:blip r:embed="rId8" cstate="print"/>
          <a:stretch>
            <a:fillRect/>
          </a:stretch>
        </p:blipFill>
        <p:spPr>
          <a:xfrm>
            <a:off x="7876031" y="1962911"/>
            <a:ext cx="719327" cy="719327"/>
          </a:xfrm>
          <a:prstGeom prst="rect">
            <a:avLst/>
          </a:prstGeom>
        </p:spPr>
      </p:pic>
      <p:pic>
        <p:nvPicPr>
          <p:cNvPr id="9" name="object 9"/>
          <p:cNvPicPr/>
          <p:nvPr/>
        </p:nvPicPr>
        <p:blipFill>
          <a:blip r:embed="rId9" cstate="print"/>
          <a:stretch>
            <a:fillRect/>
          </a:stretch>
        </p:blipFill>
        <p:spPr>
          <a:xfrm>
            <a:off x="7863967" y="3547871"/>
            <a:ext cx="731520" cy="719327"/>
          </a:xfrm>
          <a:prstGeom prst="rect">
            <a:avLst/>
          </a:prstGeom>
        </p:spPr>
      </p:pic>
      <p:pic>
        <p:nvPicPr>
          <p:cNvPr id="10" name="object 10"/>
          <p:cNvPicPr/>
          <p:nvPr/>
        </p:nvPicPr>
        <p:blipFill>
          <a:blip r:embed="rId10" cstate="print"/>
          <a:stretch>
            <a:fillRect/>
          </a:stretch>
        </p:blipFill>
        <p:spPr>
          <a:xfrm>
            <a:off x="7888223" y="5084064"/>
            <a:ext cx="719327" cy="731520"/>
          </a:xfrm>
          <a:prstGeom prst="rect">
            <a:avLst/>
          </a:prstGeom>
        </p:spPr>
      </p:pic>
      <p:sp>
        <p:nvSpPr>
          <p:cNvPr id="11" name="object 11"/>
          <p:cNvSpPr txBox="1"/>
          <p:nvPr/>
        </p:nvSpPr>
        <p:spPr>
          <a:xfrm>
            <a:off x="1497583" y="2134615"/>
            <a:ext cx="2046605" cy="618054"/>
          </a:xfrm>
          <a:prstGeom prst="rect">
            <a:avLst/>
          </a:prstGeom>
        </p:spPr>
        <p:txBody>
          <a:bodyPr vert="horz" wrap="square" lIns="0" tIns="35560" rIns="0" bIns="0" rtlCol="0">
            <a:spAutoFit/>
          </a:bodyPr>
          <a:lstStyle/>
          <a:p>
            <a:pPr marL="15240" marR="5080" indent="-3175">
              <a:lnSpc>
                <a:spcPts val="2400"/>
              </a:lnSpc>
              <a:spcBef>
                <a:spcPts val="280"/>
              </a:spcBef>
            </a:pPr>
            <a:r>
              <a:rPr sz="1600" b="1" dirty="0">
                <a:solidFill>
                  <a:schemeClr val="tx1"/>
                </a:solidFill>
                <a:latin typeface="Lucida Grande" panose="020B0600040502020204" pitchFamily="34" charset="0"/>
              </a:rPr>
              <a:t>WHAT IS SOFTWARE DEVELOPMENT?</a:t>
            </a:r>
          </a:p>
        </p:txBody>
      </p:sp>
      <p:sp>
        <p:nvSpPr>
          <p:cNvPr id="12" name="object 12"/>
          <p:cNvSpPr txBox="1"/>
          <p:nvPr/>
        </p:nvSpPr>
        <p:spPr>
          <a:xfrm>
            <a:off x="1476375" y="3708907"/>
            <a:ext cx="1704339" cy="259045"/>
          </a:xfrm>
          <a:prstGeom prst="rect">
            <a:avLst/>
          </a:prstGeom>
        </p:spPr>
        <p:txBody>
          <a:bodyPr vert="horz" wrap="square" lIns="0" tIns="12700" rIns="0" bIns="0" rtlCol="0">
            <a:spAutoFit/>
          </a:bodyPr>
          <a:lstStyle/>
          <a:p>
            <a:pPr marL="12700">
              <a:lnSpc>
                <a:spcPct val="100000"/>
              </a:lnSpc>
              <a:spcBef>
                <a:spcPts val="100"/>
              </a:spcBef>
            </a:pPr>
            <a:r>
              <a:rPr sz="1600" b="1" dirty="0">
                <a:solidFill>
                  <a:schemeClr val="tx1"/>
                </a:solidFill>
                <a:latin typeface="Lucida Grande" panose="020B0600040502020204" pitchFamily="34" charset="0"/>
              </a:rPr>
              <a:t>LEAN MODEL</a:t>
            </a:r>
          </a:p>
        </p:txBody>
      </p:sp>
      <p:sp>
        <p:nvSpPr>
          <p:cNvPr id="13" name="object 13"/>
          <p:cNvSpPr txBox="1"/>
          <p:nvPr/>
        </p:nvSpPr>
        <p:spPr>
          <a:xfrm>
            <a:off x="1471675" y="5298821"/>
            <a:ext cx="2331085" cy="259045"/>
          </a:xfrm>
          <a:prstGeom prst="rect">
            <a:avLst/>
          </a:prstGeom>
        </p:spPr>
        <p:txBody>
          <a:bodyPr vert="horz" wrap="square" lIns="0" tIns="12700" rIns="0" bIns="0" rtlCol="0">
            <a:spAutoFit/>
          </a:bodyPr>
          <a:lstStyle/>
          <a:p>
            <a:pPr marL="12700">
              <a:lnSpc>
                <a:spcPct val="100000"/>
              </a:lnSpc>
              <a:spcBef>
                <a:spcPts val="100"/>
              </a:spcBef>
            </a:pPr>
            <a:r>
              <a:rPr sz="1600" b="1" dirty="0">
                <a:solidFill>
                  <a:schemeClr val="tx1"/>
                </a:solidFill>
                <a:latin typeface="Lucida Grande" panose="020B0600040502020204" pitchFamily="34" charset="0"/>
              </a:rPr>
              <a:t>WHAT IS DEVOPS?</a:t>
            </a:r>
          </a:p>
        </p:txBody>
      </p:sp>
      <p:sp>
        <p:nvSpPr>
          <p:cNvPr id="14" name="object 14"/>
          <p:cNvSpPr txBox="1">
            <a:spLocks noGrp="1"/>
          </p:cNvSpPr>
          <p:nvPr>
            <p:ph type="title"/>
          </p:nvPr>
        </p:nvSpPr>
        <p:spPr>
          <a:xfrm>
            <a:off x="4609591" y="581278"/>
            <a:ext cx="2288540" cy="620683"/>
          </a:xfrm>
          <a:prstGeom prst="rect">
            <a:avLst/>
          </a:prstGeom>
        </p:spPr>
        <p:txBody>
          <a:bodyPr vert="horz" wrap="square" lIns="0" tIns="12700" rIns="0" bIns="0" rtlCol="0">
            <a:spAutoFit/>
          </a:bodyPr>
          <a:lstStyle/>
          <a:p>
            <a:pPr marL="12700">
              <a:lnSpc>
                <a:spcPct val="100000"/>
              </a:lnSpc>
              <a:spcBef>
                <a:spcPts val="100"/>
              </a:spcBef>
            </a:pPr>
            <a:r>
              <a:rPr sz="3950" b="0" dirty="0">
                <a:solidFill>
                  <a:schemeClr val="tx1"/>
                </a:solidFill>
                <a:latin typeface="Lucida Grande" panose="020B0600040502020204" pitchFamily="34" charset="0"/>
              </a:rPr>
              <a:t>Agenda</a:t>
            </a:r>
          </a:p>
        </p:txBody>
      </p:sp>
      <p:sp>
        <p:nvSpPr>
          <p:cNvPr id="15" name="object 15"/>
          <p:cNvSpPr txBox="1"/>
          <p:nvPr/>
        </p:nvSpPr>
        <p:spPr>
          <a:xfrm>
            <a:off x="5106415" y="2134615"/>
            <a:ext cx="1527175" cy="618054"/>
          </a:xfrm>
          <a:prstGeom prst="rect">
            <a:avLst/>
          </a:prstGeom>
        </p:spPr>
        <p:txBody>
          <a:bodyPr vert="horz" wrap="square" lIns="0" tIns="35560" rIns="0" bIns="0" rtlCol="0">
            <a:spAutoFit/>
          </a:bodyPr>
          <a:lstStyle/>
          <a:p>
            <a:pPr marL="22860" marR="5080" indent="-10795">
              <a:lnSpc>
                <a:spcPts val="2400"/>
              </a:lnSpc>
              <a:spcBef>
                <a:spcPts val="280"/>
              </a:spcBef>
            </a:pPr>
            <a:r>
              <a:rPr sz="1600" b="1" dirty="0">
                <a:solidFill>
                  <a:schemeClr val="tx1"/>
                </a:solidFill>
                <a:latin typeface="Lucida Grande" panose="020B0600040502020204" pitchFamily="34" charset="0"/>
              </a:rPr>
              <a:t>WATERFALL MODEL</a:t>
            </a:r>
          </a:p>
        </p:txBody>
      </p:sp>
      <p:sp>
        <p:nvSpPr>
          <p:cNvPr id="16" name="object 16"/>
          <p:cNvSpPr txBox="1"/>
          <p:nvPr/>
        </p:nvSpPr>
        <p:spPr>
          <a:xfrm>
            <a:off x="5101844" y="3580220"/>
            <a:ext cx="1959610" cy="618054"/>
          </a:xfrm>
          <a:prstGeom prst="rect">
            <a:avLst/>
          </a:prstGeom>
        </p:spPr>
        <p:txBody>
          <a:bodyPr vert="horz" wrap="square" lIns="0" tIns="35560" rIns="0" bIns="0" rtlCol="0">
            <a:spAutoFit/>
          </a:bodyPr>
          <a:lstStyle/>
          <a:p>
            <a:pPr marL="12700" marR="5080" indent="1270">
              <a:lnSpc>
                <a:spcPts val="2400"/>
              </a:lnSpc>
              <a:spcBef>
                <a:spcPts val="280"/>
              </a:spcBef>
            </a:pPr>
            <a:r>
              <a:rPr sz="1600" b="1" dirty="0">
                <a:solidFill>
                  <a:schemeClr val="tx1"/>
                </a:solidFill>
                <a:latin typeface="Lucida Grande" panose="020B0600040502020204" pitchFamily="34" charset="0"/>
              </a:rPr>
              <a:t>WATERFALL VS AGILE VS LEAN</a:t>
            </a:r>
          </a:p>
        </p:txBody>
      </p:sp>
      <p:sp>
        <p:nvSpPr>
          <p:cNvPr id="17" name="object 17"/>
          <p:cNvSpPr txBox="1"/>
          <p:nvPr/>
        </p:nvSpPr>
        <p:spPr>
          <a:xfrm>
            <a:off x="5183664" y="5134643"/>
            <a:ext cx="1383665" cy="618054"/>
          </a:xfrm>
          <a:prstGeom prst="rect">
            <a:avLst/>
          </a:prstGeom>
        </p:spPr>
        <p:txBody>
          <a:bodyPr vert="horz" wrap="square" lIns="0" tIns="35560" rIns="0" bIns="0" rtlCol="0">
            <a:spAutoFit/>
          </a:bodyPr>
          <a:lstStyle/>
          <a:p>
            <a:pPr marL="23495" marR="5080" indent="-10795">
              <a:lnSpc>
                <a:spcPts val="2400"/>
              </a:lnSpc>
              <a:spcBef>
                <a:spcPts val="280"/>
              </a:spcBef>
            </a:pPr>
            <a:r>
              <a:rPr sz="1600" b="1" dirty="0">
                <a:solidFill>
                  <a:schemeClr val="tx1"/>
                </a:solidFill>
                <a:latin typeface="Lucida Grande" panose="020B0600040502020204" pitchFamily="34" charset="0"/>
              </a:rPr>
              <a:t>DEVOPS </a:t>
            </a:r>
            <a:r>
              <a:rPr lang="en-IN" sz="1600" b="1" dirty="0">
                <a:solidFill>
                  <a:schemeClr val="tx1"/>
                </a:solidFill>
                <a:latin typeface="Lucida Grande" panose="020B0600040502020204" pitchFamily="34" charset="0"/>
              </a:rPr>
              <a:t>LI</a:t>
            </a:r>
            <a:r>
              <a:rPr sz="1600" b="1" dirty="0">
                <a:solidFill>
                  <a:schemeClr val="tx1"/>
                </a:solidFill>
                <a:latin typeface="Lucida Grande" panose="020B0600040502020204" pitchFamily="34" charset="0"/>
              </a:rPr>
              <a:t>FECYCLE</a:t>
            </a:r>
          </a:p>
        </p:txBody>
      </p:sp>
      <p:sp>
        <p:nvSpPr>
          <p:cNvPr id="18" name="object 18"/>
          <p:cNvSpPr txBox="1"/>
          <p:nvPr/>
        </p:nvSpPr>
        <p:spPr>
          <a:xfrm>
            <a:off x="8724392" y="2134615"/>
            <a:ext cx="1781810" cy="259045"/>
          </a:xfrm>
          <a:prstGeom prst="rect">
            <a:avLst/>
          </a:prstGeom>
        </p:spPr>
        <p:txBody>
          <a:bodyPr vert="horz" wrap="square" lIns="0" tIns="12700" rIns="0" bIns="0" rtlCol="0">
            <a:spAutoFit/>
          </a:bodyPr>
          <a:lstStyle/>
          <a:p>
            <a:pPr marL="12700">
              <a:lnSpc>
                <a:spcPct val="100000"/>
              </a:lnSpc>
              <a:spcBef>
                <a:spcPts val="100"/>
              </a:spcBef>
            </a:pPr>
            <a:r>
              <a:rPr sz="1600" b="1" dirty="0">
                <a:solidFill>
                  <a:schemeClr val="tx1"/>
                </a:solidFill>
                <a:latin typeface="Lucida Grande" panose="020B0600040502020204" pitchFamily="34" charset="0"/>
              </a:rPr>
              <a:t>AGILE MODEL,</a:t>
            </a:r>
          </a:p>
        </p:txBody>
      </p:sp>
      <p:sp>
        <p:nvSpPr>
          <p:cNvPr id="19" name="object 19"/>
          <p:cNvSpPr txBox="1"/>
          <p:nvPr/>
        </p:nvSpPr>
        <p:spPr>
          <a:xfrm>
            <a:off x="8710803" y="3708907"/>
            <a:ext cx="1871345" cy="259045"/>
          </a:xfrm>
          <a:prstGeom prst="rect">
            <a:avLst/>
          </a:prstGeom>
        </p:spPr>
        <p:txBody>
          <a:bodyPr vert="horz" wrap="square" lIns="0" tIns="12700" rIns="0" bIns="0" rtlCol="0">
            <a:spAutoFit/>
          </a:bodyPr>
          <a:lstStyle/>
          <a:p>
            <a:pPr marL="12700">
              <a:lnSpc>
                <a:spcPct val="100000"/>
              </a:lnSpc>
              <a:spcBef>
                <a:spcPts val="100"/>
              </a:spcBef>
            </a:pPr>
            <a:r>
              <a:rPr sz="1600" b="1" dirty="0">
                <a:solidFill>
                  <a:schemeClr val="tx1"/>
                </a:solidFill>
                <a:latin typeface="Lucida Grande" panose="020B0600040502020204" pitchFamily="34" charset="0"/>
              </a:rPr>
              <a:t>WHY DEVOPS?</a:t>
            </a:r>
          </a:p>
        </p:txBody>
      </p:sp>
      <p:sp>
        <p:nvSpPr>
          <p:cNvPr id="20" name="object 20"/>
          <p:cNvSpPr txBox="1"/>
          <p:nvPr/>
        </p:nvSpPr>
        <p:spPr>
          <a:xfrm>
            <a:off x="8724392" y="5298440"/>
            <a:ext cx="2022475" cy="259045"/>
          </a:xfrm>
          <a:prstGeom prst="rect">
            <a:avLst/>
          </a:prstGeom>
        </p:spPr>
        <p:txBody>
          <a:bodyPr vert="horz" wrap="square" lIns="0" tIns="12700" rIns="0" bIns="0" rtlCol="0">
            <a:spAutoFit/>
          </a:bodyPr>
          <a:lstStyle/>
          <a:p>
            <a:pPr marL="12700">
              <a:lnSpc>
                <a:spcPct val="100000"/>
              </a:lnSpc>
              <a:spcBef>
                <a:spcPts val="100"/>
              </a:spcBef>
            </a:pPr>
            <a:r>
              <a:rPr sz="1600" b="1" dirty="0">
                <a:solidFill>
                  <a:schemeClr val="tx1"/>
                </a:solidFill>
                <a:latin typeface="Lucida Grande" panose="020B0600040502020204" pitchFamily="34" charset="0"/>
              </a:rPr>
              <a:t>DEVOPS TOOLS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50110" y="3182620"/>
            <a:ext cx="4598290" cy="782265"/>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tabLst>
                <a:tab pos="1701164" algn="l"/>
              </a:tabLst>
            </a:pPr>
            <a:r>
              <a:rPr sz="5000" b="0" dirty="0">
                <a:solidFill>
                  <a:schemeClr val="accent4">
                    <a:lumMod val="50000"/>
                  </a:schemeClr>
                </a:solidFill>
                <a:latin typeface="Lucida Grande" panose="020B0600040502020204"/>
              </a:rPr>
              <a:t>Lean	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1715E1E-1269-A705-1CE2-05C95070AFF8}"/>
              </a:ext>
            </a:extLst>
          </p:cNvPr>
          <p:cNvSpPr/>
          <p:nvPr/>
        </p:nvSpPr>
        <p:spPr>
          <a:xfrm>
            <a:off x="7010400" y="2057400"/>
            <a:ext cx="4495800" cy="3124188"/>
          </a:xfrm>
          <a:prstGeom prst="round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object 9"/>
          <p:cNvSpPr txBox="1">
            <a:spLocks noGrp="1"/>
          </p:cNvSpPr>
          <p:nvPr>
            <p:ph type="title"/>
          </p:nvPr>
        </p:nvSpPr>
        <p:spPr>
          <a:xfrm>
            <a:off x="1128775" y="1366646"/>
            <a:ext cx="4220210" cy="337820"/>
          </a:xfrm>
          <a:prstGeom prst="rect">
            <a:avLst/>
          </a:prstGeom>
        </p:spPr>
        <p:txBody>
          <a:bodyPr vert="horz" wrap="square" lIns="0" tIns="12700" rIns="0" bIns="0" rtlCol="0">
            <a:spAutoFit/>
          </a:bodyPr>
          <a:lstStyle/>
          <a:p>
            <a:pPr marL="12700">
              <a:lnSpc>
                <a:spcPct val="100000"/>
              </a:lnSpc>
              <a:spcBef>
                <a:spcPts val="100"/>
              </a:spcBef>
            </a:pPr>
            <a:r>
              <a:rPr sz="2050" b="0" dirty="0">
                <a:solidFill>
                  <a:srgbClr val="5F4778"/>
                </a:solidFill>
                <a:latin typeface="Lucida Grande" panose="020B0600040502020204"/>
                <a:cs typeface="Lucida Sans"/>
              </a:rPr>
              <a:t>7 Principll es of Lean Methodology</a:t>
            </a:r>
            <a:endParaRPr sz="2050" dirty="0">
              <a:solidFill>
                <a:srgbClr val="5F4778"/>
              </a:solidFill>
              <a:latin typeface="Lucida Grande" panose="020B0600040502020204"/>
              <a:cs typeface="Lucida Sans"/>
            </a:endParaRPr>
          </a:p>
        </p:txBody>
      </p:sp>
      <p:sp>
        <p:nvSpPr>
          <p:cNvPr id="10" name="object 10"/>
          <p:cNvSpPr txBox="1">
            <a:spLocks noGrp="1"/>
          </p:cNvSpPr>
          <p:nvPr>
            <p:ph sz="half" idx="2"/>
          </p:nvPr>
        </p:nvSpPr>
        <p:spPr>
          <a:xfrm>
            <a:off x="1657996" y="1704466"/>
            <a:ext cx="3130922" cy="4550861"/>
          </a:xfrm>
          <a:prstGeom prst="rect">
            <a:avLst/>
          </a:prstGeom>
        </p:spPr>
        <p:txBody>
          <a:bodyPr vert="horz" wrap="square" lIns="0" tIns="69850" rIns="0" bIns="0" rtlCol="0">
            <a:spAutoFit/>
          </a:bodyPr>
          <a:lstStyle/>
          <a:p>
            <a:pPr marL="596265">
              <a:lnSpc>
                <a:spcPct val="300000"/>
              </a:lnSpc>
              <a:spcBef>
                <a:spcPts val="550"/>
              </a:spcBef>
            </a:pPr>
            <a:r>
              <a:rPr lang="en-IN" sz="1400" dirty="0">
                <a:solidFill>
                  <a:schemeClr val="tx1"/>
                </a:solidFill>
                <a:latin typeface="Lucida Grande" panose="020B0600040502020204"/>
              </a:rPr>
              <a:t>Eliminate Waste</a:t>
            </a:r>
          </a:p>
          <a:p>
            <a:pPr marL="596265">
              <a:lnSpc>
                <a:spcPct val="300000"/>
              </a:lnSpc>
              <a:spcBef>
                <a:spcPts val="550"/>
              </a:spcBef>
            </a:pPr>
            <a:r>
              <a:rPr sz="1400" dirty="0">
                <a:solidFill>
                  <a:schemeClr val="tx1"/>
                </a:solidFill>
                <a:latin typeface="Lucida Grande" panose="020B0600040502020204"/>
              </a:rPr>
              <a:t>Amplify learning</a:t>
            </a:r>
            <a:endParaRPr sz="1400" dirty="0">
              <a:solidFill>
                <a:schemeClr val="tx1"/>
              </a:solidFill>
              <a:latin typeface="Lucida Grande" panose="020B0600040502020204"/>
              <a:cs typeface="Times New Roman"/>
            </a:endParaRPr>
          </a:p>
          <a:p>
            <a:pPr marL="596265">
              <a:lnSpc>
                <a:spcPct val="300000"/>
              </a:lnSpc>
            </a:pPr>
            <a:r>
              <a:rPr sz="1400" dirty="0">
                <a:solidFill>
                  <a:schemeClr val="tx1"/>
                </a:solidFill>
                <a:latin typeface="Lucida Grande" panose="020B0600040502020204"/>
              </a:rPr>
              <a:t>Decide as late as</a:t>
            </a:r>
            <a:r>
              <a:rPr lang="en-US" sz="1400" dirty="0">
                <a:solidFill>
                  <a:schemeClr val="tx1"/>
                </a:solidFill>
                <a:latin typeface="Lucida Grande" panose="020B0600040502020204"/>
              </a:rPr>
              <a:t> </a:t>
            </a:r>
            <a:r>
              <a:rPr lang="en-IN" sz="1400" dirty="0">
                <a:solidFill>
                  <a:schemeClr val="tx1"/>
                </a:solidFill>
                <a:latin typeface="Lucida Grande" panose="020B0600040502020204"/>
              </a:rPr>
              <a:t>possible</a:t>
            </a:r>
            <a:r>
              <a:rPr sz="1400" dirty="0">
                <a:solidFill>
                  <a:schemeClr val="tx1"/>
                </a:solidFill>
                <a:latin typeface="Lucida Grande" panose="020B0600040502020204"/>
              </a:rPr>
              <a:t> </a:t>
            </a:r>
            <a:r>
              <a:rPr sz="1400" dirty="0" err="1">
                <a:solidFill>
                  <a:schemeClr val="tx1"/>
                </a:solidFill>
                <a:latin typeface="Lucida Grande" panose="020B0600040502020204"/>
              </a:rPr>
              <a:t>DeIiver</a:t>
            </a:r>
            <a:r>
              <a:rPr sz="1400" dirty="0">
                <a:solidFill>
                  <a:schemeClr val="tx1"/>
                </a:solidFill>
                <a:latin typeface="Lucida Grande" panose="020B0600040502020204"/>
              </a:rPr>
              <a:t> as fast as</a:t>
            </a:r>
            <a:r>
              <a:rPr lang="en-IN" sz="1400" dirty="0">
                <a:solidFill>
                  <a:schemeClr val="tx1"/>
                </a:solidFill>
                <a:latin typeface="Lucida Grande" panose="020B0600040502020204"/>
              </a:rPr>
              <a:t> possible</a:t>
            </a:r>
            <a:r>
              <a:rPr sz="1400" dirty="0">
                <a:solidFill>
                  <a:schemeClr val="tx1"/>
                </a:solidFill>
                <a:latin typeface="Lucida Grande" panose="020B0600040502020204"/>
              </a:rPr>
              <a:t> Empower the team</a:t>
            </a:r>
            <a:endParaRPr lang="en-US" sz="1400" dirty="0">
              <a:solidFill>
                <a:schemeClr val="tx1"/>
              </a:solidFill>
              <a:latin typeface="Lucida Grande" panose="020B0600040502020204"/>
            </a:endParaRPr>
          </a:p>
          <a:p>
            <a:pPr marL="596265">
              <a:lnSpc>
                <a:spcPct val="300000"/>
              </a:lnSpc>
            </a:pPr>
            <a:r>
              <a:rPr sz="1400" dirty="0" err="1">
                <a:solidFill>
                  <a:schemeClr val="tx1"/>
                </a:solidFill>
                <a:latin typeface="Lucida Grande" panose="020B0600040502020204"/>
              </a:rPr>
              <a:t>BuiId</a:t>
            </a:r>
            <a:r>
              <a:rPr sz="1400" dirty="0">
                <a:solidFill>
                  <a:schemeClr val="tx1"/>
                </a:solidFill>
                <a:latin typeface="Lucida Grande" panose="020B0600040502020204"/>
              </a:rPr>
              <a:t> Integrity</a:t>
            </a:r>
            <a:endParaRPr lang="en-US" sz="1400" dirty="0">
              <a:solidFill>
                <a:schemeClr val="tx1"/>
              </a:solidFill>
              <a:latin typeface="Lucida Grande" panose="020B0600040502020204"/>
            </a:endParaRPr>
          </a:p>
          <a:p>
            <a:pPr marL="596265">
              <a:lnSpc>
                <a:spcPct val="300000"/>
              </a:lnSpc>
            </a:pPr>
            <a:r>
              <a:rPr sz="1400" dirty="0">
                <a:solidFill>
                  <a:schemeClr val="tx1"/>
                </a:solidFill>
                <a:latin typeface="Lucida Grande" panose="020B0600040502020204"/>
              </a:rPr>
              <a:t>See the whole</a:t>
            </a:r>
          </a:p>
        </p:txBody>
      </p:sp>
      <p:sp>
        <p:nvSpPr>
          <p:cNvPr id="11" name="object 11"/>
          <p:cNvSpPr txBox="1"/>
          <p:nvPr/>
        </p:nvSpPr>
        <p:spPr>
          <a:xfrm>
            <a:off x="7696200" y="2286000"/>
            <a:ext cx="4026918" cy="2730235"/>
          </a:xfrm>
          <a:prstGeom prst="rect">
            <a:avLst/>
          </a:prstGeom>
        </p:spPr>
        <p:txBody>
          <a:bodyPr vert="horz" wrap="square" lIns="0" tIns="11430" rIns="0" bIns="0" rtlCol="0">
            <a:spAutoFit/>
          </a:bodyPr>
          <a:lstStyle/>
          <a:p>
            <a:pPr marL="52705" marR="29845" indent="11430">
              <a:lnSpc>
                <a:spcPct val="121900"/>
              </a:lnSpc>
              <a:spcBef>
                <a:spcPts val="90"/>
              </a:spcBef>
            </a:pPr>
            <a:r>
              <a:rPr lang="en-US" sz="1400" b="1" dirty="0">
                <a:solidFill>
                  <a:schemeClr val="tx1"/>
                </a:solidFill>
                <a:latin typeface="Lucida Grande" panose="020B0600040502020204"/>
                <a:cs typeface="Gill Sans MT"/>
              </a:rPr>
              <a:t>Lean development is a philosophy of </a:t>
            </a:r>
          </a:p>
          <a:p>
            <a:pPr marL="52705" marR="29845" indent="11430">
              <a:lnSpc>
                <a:spcPct val="121900"/>
              </a:lnSpc>
              <a:spcBef>
                <a:spcPts val="90"/>
              </a:spcBef>
            </a:pPr>
            <a:r>
              <a:rPr lang="en-US" sz="1400" b="1" dirty="0">
                <a:solidFill>
                  <a:schemeClr val="tx1"/>
                </a:solidFill>
                <a:latin typeface="Lucida Grande" panose="020B0600040502020204"/>
                <a:cs typeface="Gill Sans MT"/>
              </a:rPr>
              <a:t>increasing quality in software delivery by </a:t>
            </a:r>
          </a:p>
          <a:p>
            <a:pPr marL="52705" marR="29845" indent="11430">
              <a:lnSpc>
                <a:spcPct val="121900"/>
              </a:lnSpc>
              <a:spcBef>
                <a:spcPts val="90"/>
              </a:spcBef>
            </a:pPr>
            <a:r>
              <a:rPr lang="en-US" sz="1400" b="1" dirty="0">
                <a:solidFill>
                  <a:schemeClr val="tx1"/>
                </a:solidFill>
                <a:latin typeface="Lucida Grande" panose="020B0600040502020204"/>
                <a:cs typeface="Gill Sans MT"/>
              </a:rPr>
              <a:t>making use of agile methods</a:t>
            </a:r>
          </a:p>
          <a:p>
            <a:pPr marL="52705" marR="29845" indent="11430">
              <a:lnSpc>
                <a:spcPct val="121900"/>
              </a:lnSpc>
              <a:spcBef>
                <a:spcPts val="90"/>
              </a:spcBef>
            </a:pPr>
            <a:r>
              <a:rPr lang="en-US" sz="1400" b="1" dirty="0">
                <a:solidFill>
                  <a:schemeClr val="tx1"/>
                </a:solidFill>
                <a:latin typeface="Lucida Grande" panose="020B0600040502020204"/>
                <a:cs typeface="Gill Sans MT"/>
              </a:rPr>
              <a:t> </a:t>
            </a:r>
          </a:p>
          <a:p>
            <a:pPr marL="52705" marR="29845" indent="11430">
              <a:lnSpc>
                <a:spcPct val="121900"/>
              </a:lnSpc>
              <a:spcBef>
                <a:spcPts val="90"/>
              </a:spcBef>
            </a:pPr>
            <a:r>
              <a:rPr lang="en-US" sz="1400" b="1" dirty="0">
                <a:solidFill>
                  <a:schemeClr val="tx1"/>
                </a:solidFill>
                <a:latin typeface="Lucida Grande" panose="020B0600040502020204"/>
                <a:cs typeface="Gill Sans MT"/>
              </a:rPr>
              <a:t>Ignore the clutter for later and focus on </a:t>
            </a:r>
          </a:p>
          <a:p>
            <a:pPr marL="52705" marR="29845" indent="11430">
              <a:lnSpc>
                <a:spcPct val="121900"/>
              </a:lnSpc>
              <a:spcBef>
                <a:spcPts val="90"/>
              </a:spcBef>
            </a:pPr>
            <a:r>
              <a:rPr lang="en-US" sz="1400" b="1" dirty="0">
                <a:solidFill>
                  <a:schemeClr val="tx1"/>
                </a:solidFill>
                <a:latin typeface="Lucida Grande" panose="020B0600040502020204"/>
                <a:cs typeface="Gill Sans MT"/>
              </a:rPr>
              <a:t>what is required now </a:t>
            </a:r>
          </a:p>
          <a:p>
            <a:pPr marL="52705" marR="29845" indent="11430">
              <a:lnSpc>
                <a:spcPct val="121900"/>
              </a:lnSpc>
              <a:spcBef>
                <a:spcPts val="90"/>
              </a:spcBef>
            </a:pPr>
            <a:endParaRPr lang="en-US" sz="1400" b="1" dirty="0">
              <a:solidFill>
                <a:schemeClr val="tx1"/>
              </a:solidFill>
              <a:latin typeface="Lucida Grande" panose="020B0600040502020204"/>
              <a:cs typeface="Gill Sans MT"/>
            </a:endParaRPr>
          </a:p>
          <a:p>
            <a:pPr marL="52705" marR="29845" indent="11430">
              <a:lnSpc>
                <a:spcPct val="121900"/>
              </a:lnSpc>
              <a:spcBef>
                <a:spcPts val="90"/>
              </a:spcBef>
            </a:pPr>
            <a:r>
              <a:rPr lang="en-US" sz="1400" b="1" dirty="0">
                <a:solidFill>
                  <a:schemeClr val="tx1"/>
                </a:solidFill>
                <a:latin typeface="Lucida Grande" panose="020B0600040502020204"/>
                <a:cs typeface="Gill Sans MT"/>
              </a:rPr>
              <a:t>Lean Methodology has it's primary focus </a:t>
            </a:r>
          </a:p>
          <a:p>
            <a:pPr marL="52705" marR="29845" indent="11430">
              <a:lnSpc>
                <a:spcPct val="121900"/>
              </a:lnSpc>
              <a:spcBef>
                <a:spcPts val="90"/>
              </a:spcBef>
            </a:pPr>
            <a:r>
              <a:rPr lang="en-US" sz="1400" b="1" dirty="0">
                <a:solidFill>
                  <a:schemeClr val="tx1"/>
                </a:solidFill>
                <a:latin typeface="Lucida Grande" panose="020B0600040502020204"/>
                <a:cs typeface="Gill Sans MT"/>
              </a:rPr>
              <a:t>on two things — Respect for frontline </a:t>
            </a:r>
          </a:p>
          <a:p>
            <a:pPr marL="52705" marR="29845" indent="11430">
              <a:lnSpc>
                <a:spcPct val="121900"/>
              </a:lnSpc>
              <a:spcBef>
                <a:spcPts val="90"/>
              </a:spcBef>
            </a:pPr>
            <a:r>
              <a:rPr lang="en-US" sz="1400" b="1" dirty="0">
                <a:solidFill>
                  <a:schemeClr val="tx1"/>
                </a:solidFill>
                <a:latin typeface="Lucida Grande" panose="020B0600040502020204"/>
                <a:cs typeface="Gill Sans MT"/>
              </a:rPr>
              <a:t>workers and Continuous Improvement </a:t>
            </a:r>
            <a:endParaRPr sz="1400" dirty="0">
              <a:solidFill>
                <a:schemeClr val="tx1"/>
              </a:solidFill>
              <a:latin typeface="Lucida Grande" panose="020B0600040502020204"/>
              <a:cs typeface="Gill Sans MT"/>
            </a:endParaRPr>
          </a:p>
        </p:txBody>
      </p:sp>
      <p:sp>
        <p:nvSpPr>
          <p:cNvPr id="13" name="object 3">
            <a:extLst>
              <a:ext uri="{FF2B5EF4-FFF2-40B4-BE49-F238E27FC236}">
                <a16:creationId xmlns:a16="http://schemas.microsoft.com/office/drawing/2014/main" id="{AEE4361E-7556-C90C-6EFD-D087892CD11A}"/>
              </a:ext>
            </a:extLst>
          </p:cNvPr>
          <p:cNvSpPr txBox="1">
            <a:spLocks/>
          </p:cNvSpPr>
          <p:nvPr/>
        </p:nvSpPr>
        <p:spPr>
          <a:xfrm>
            <a:off x="378968" y="253491"/>
            <a:ext cx="5782310" cy="443711"/>
          </a:xfrm>
          <a:prstGeom prst="rect">
            <a:avLst/>
          </a:prstGeom>
        </p:spPr>
        <p:txBody>
          <a:bodyPr vert="horz" wrap="square" lIns="0" tIns="12700" rIns="0" bIns="0" rtlCol="0">
            <a:spAutoFit/>
          </a:bodyPr>
          <a:lstStyle>
            <a:lvl1pPr>
              <a:defRPr sz="3750" b="1" i="0">
                <a:solidFill>
                  <a:srgbClr val="6A587D"/>
                </a:solidFill>
                <a:latin typeface="Times New Roman"/>
                <a:ea typeface="+mj-ea"/>
                <a:cs typeface="Times New Roman"/>
              </a:defRPr>
            </a:lvl1pPr>
          </a:lstStyle>
          <a:p>
            <a:pPr marL="12700">
              <a:spcBef>
                <a:spcPts val="100"/>
              </a:spcBef>
            </a:pPr>
            <a:r>
              <a:rPr lang="en-US" sz="2800" dirty="0">
                <a:solidFill>
                  <a:srgbClr val="5F4778"/>
                </a:solidFill>
                <a:latin typeface="Lucida Grande" panose="020B0600040502020204"/>
                <a:cs typeface="Arial"/>
              </a:rPr>
              <a:t>L</a:t>
            </a:r>
            <a:r>
              <a:rPr lang="en-IN" sz="2800" dirty="0" err="1">
                <a:solidFill>
                  <a:srgbClr val="5F4778"/>
                </a:solidFill>
                <a:latin typeface="Lucida Grande" panose="020B0600040502020204"/>
                <a:cs typeface="Arial"/>
              </a:rPr>
              <a:t>ean</a:t>
            </a:r>
            <a:r>
              <a:rPr lang="en-IN" sz="2800" dirty="0">
                <a:solidFill>
                  <a:srgbClr val="5F4778"/>
                </a:solidFill>
                <a:latin typeface="Lucida Grande" panose="020B0600040502020204"/>
                <a:cs typeface="Arial"/>
              </a:rPr>
              <a:t> Model</a:t>
            </a:r>
          </a:p>
        </p:txBody>
      </p:sp>
      <p:pic>
        <p:nvPicPr>
          <p:cNvPr id="17" name="Graphic 16" descr="Bullseye">
            <a:extLst>
              <a:ext uri="{FF2B5EF4-FFF2-40B4-BE49-F238E27FC236}">
                <a16:creationId xmlns:a16="http://schemas.microsoft.com/office/drawing/2014/main" id="{1AD326A1-3778-3CE5-5133-9921AD63FD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703" y="2007294"/>
            <a:ext cx="391922" cy="391922"/>
          </a:xfrm>
          <a:prstGeom prst="rect">
            <a:avLst/>
          </a:prstGeom>
        </p:spPr>
      </p:pic>
      <p:pic>
        <p:nvPicPr>
          <p:cNvPr id="18" name="Graphic 17" descr="Bullseye">
            <a:extLst>
              <a:ext uri="{FF2B5EF4-FFF2-40B4-BE49-F238E27FC236}">
                <a16:creationId xmlns:a16="http://schemas.microsoft.com/office/drawing/2014/main" id="{33D2113B-2DD8-0B79-5699-C522A6E965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703" y="2737036"/>
            <a:ext cx="391922" cy="391922"/>
          </a:xfrm>
          <a:prstGeom prst="rect">
            <a:avLst/>
          </a:prstGeom>
        </p:spPr>
      </p:pic>
      <p:pic>
        <p:nvPicPr>
          <p:cNvPr id="19" name="Graphic 18" descr="Bullseye">
            <a:extLst>
              <a:ext uri="{FF2B5EF4-FFF2-40B4-BE49-F238E27FC236}">
                <a16:creationId xmlns:a16="http://schemas.microsoft.com/office/drawing/2014/main" id="{FC5C5434-2D38-819B-7F11-2743B623E2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703" y="3374517"/>
            <a:ext cx="391922" cy="391922"/>
          </a:xfrm>
          <a:prstGeom prst="rect">
            <a:avLst/>
          </a:prstGeom>
        </p:spPr>
      </p:pic>
      <p:pic>
        <p:nvPicPr>
          <p:cNvPr id="20" name="Graphic 19" descr="Bullseye">
            <a:extLst>
              <a:ext uri="{FF2B5EF4-FFF2-40B4-BE49-F238E27FC236}">
                <a16:creationId xmlns:a16="http://schemas.microsoft.com/office/drawing/2014/main" id="{5DCE4BBC-FD51-DEE3-B554-F7F3C95A37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703" y="4011998"/>
            <a:ext cx="391922" cy="391922"/>
          </a:xfrm>
          <a:prstGeom prst="rect">
            <a:avLst/>
          </a:prstGeom>
        </p:spPr>
      </p:pic>
      <p:pic>
        <p:nvPicPr>
          <p:cNvPr id="21" name="Graphic 20" descr="Bullseye">
            <a:extLst>
              <a:ext uri="{FF2B5EF4-FFF2-40B4-BE49-F238E27FC236}">
                <a16:creationId xmlns:a16="http://schemas.microsoft.com/office/drawing/2014/main" id="{D290E7BE-BF4A-6BC0-3DF1-6C64D860E0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703" y="4644004"/>
            <a:ext cx="391922" cy="391922"/>
          </a:xfrm>
          <a:prstGeom prst="rect">
            <a:avLst/>
          </a:prstGeom>
        </p:spPr>
      </p:pic>
      <p:pic>
        <p:nvPicPr>
          <p:cNvPr id="22" name="Graphic 21" descr="Bullseye">
            <a:extLst>
              <a:ext uri="{FF2B5EF4-FFF2-40B4-BE49-F238E27FC236}">
                <a16:creationId xmlns:a16="http://schemas.microsoft.com/office/drawing/2014/main" id="{1AA6893D-5062-0A8C-F785-73C972D69C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703" y="5295393"/>
            <a:ext cx="391922" cy="391922"/>
          </a:xfrm>
          <a:prstGeom prst="rect">
            <a:avLst/>
          </a:prstGeom>
        </p:spPr>
      </p:pic>
      <p:pic>
        <p:nvPicPr>
          <p:cNvPr id="23" name="Graphic 22" descr="Bullseye">
            <a:extLst>
              <a:ext uri="{FF2B5EF4-FFF2-40B4-BE49-F238E27FC236}">
                <a16:creationId xmlns:a16="http://schemas.microsoft.com/office/drawing/2014/main" id="{BBCE7607-C551-EE8B-80A3-BA98C623DD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1703" y="5946782"/>
            <a:ext cx="391922" cy="391922"/>
          </a:xfrm>
          <a:prstGeom prst="rect">
            <a:avLst/>
          </a:prstGeom>
        </p:spPr>
      </p:pic>
      <p:sp>
        <p:nvSpPr>
          <p:cNvPr id="3" name="Star: 5 Points 2">
            <a:extLst>
              <a:ext uri="{FF2B5EF4-FFF2-40B4-BE49-F238E27FC236}">
                <a16:creationId xmlns:a16="http://schemas.microsoft.com/office/drawing/2014/main" id="{C53E18D9-8CC2-0AFB-62C4-6E9BAB9A8E61}"/>
              </a:ext>
            </a:extLst>
          </p:cNvPr>
          <p:cNvSpPr/>
          <p:nvPr/>
        </p:nvSpPr>
        <p:spPr>
          <a:xfrm>
            <a:off x="7288696" y="2399216"/>
            <a:ext cx="381000" cy="381000"/>
          </a:xfrm>
          <a:prstGeom prst="star5">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tar: 5 Points 3">
            <a:extLst>
              <a:ext uri="{FF2B5EF4-FFF2-40B4-BE49-F238E27FC236}">
                <a16:creationId xmlns:a16="http://schemas.microsoft.com/office/drawing/2014/main" id="{30C612A3-B4D9-79AF-0780-0C778D5D5B50}"/>
              </a:ext>
            </a:extLst>
          </p:cNvPr>
          <p:cNvSpPr/>
          <p:nvPr/>
        </p:nvSpPr>
        <p:spPr>
          <a:xfrm>
            <a:off x="7315200" y="3356966"/>
            <a:ext cx="381000" cy="381000"/>
          </a:xfrm>
          <a:prstGeom prst="star5">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7040DC8A-01A0-725E-B6D9-8424E83BE12A}"/>
              </a:ext>
            </a:extLst>
          </p:cNvPr>
          <p:cNvSpPr/>
          <p:nvPr/>
        </p:nvSpPr>
        <p:spPr>
          <a:xfrm>
            <a:off x="7315200" y="4236439"/>
            <a:ext cx="381000" cy="381000"/>
          </a:xfrm>
          <a:prstGeom prst="star5">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96F7BFB-74BC-6C17-30D0-1EF79E3611EC}"/>
              </a:ext>
            </a:extLst>
          </p:cNvPr>
          <p:cNvSpPr/>
          <p:nvPr/>
        </p:nvSpPr>
        <p:spPr>
          <a:xfrm>
            <a:off x="7010400" y="2057400"/>
            <a:ext cx="4495800" cy="3124188"/>
          </a:xfrm>
          <a:prstGeom prst="round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2" name="object 2"/>
          <p:cNvPicPr/>
          <p:nvPr/>
        </p:nvPicPr>
        <p:blipFill>
          <a:blip r:embed="rId2" cstate="print"/>
          <a:stretch>
            <a:fillRect/>
          </a:stretch>
        </p:blipFill>
        <p:spPr>
          <a:xfrm>
            <a:off x="1914270" y="2438273"/>
            <a:ext cx="2462784" cy="24627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bject 3"/>
          <p:cNvSpPr txBox="1">
            <a:spLocks noGrp="1"/>
          </p:cNvSpPr>
          <p:nvPr>
            <p:ph type="title"/>
          </p:nvPr>
        </p:nvSpPr>
        <p:spPr>
          <a:xfrm>
            <a:off x="354584" y="247141"/>
            <a:ext cx="6579616" cy="443711"/>
          </a:xfrm>
          <a:prstGeom prst="rect">
            <a:avLst/>
          </a:prstGeom>
        </p:spPr>
        <p:txBody>
          <a:bodyPr vert="horz" wrap="square" lIns="0" tIns="12700" rIns="0" bIns="0" rtlCol="0">
            <a:spAutoFit/>
          </a:bodyPr>
          <a:lstStyle/>
          <a:p>
            <a:pPr marL="12700">
              <a:lnSpc>
                <a:spcPct val="100000"/>
              </a:lnSpc>
              <a:spcBef>
                <a:spcPts val="100"/>
              </a:spcBef>
              <a:tabLst>
                <a:tab pos="3135630" algn="l"/>
              </a:tabLst>
            </a:pPr>
            <a:r>
              <a:rPr sz="2800" dirty="0">
                <a:solidFill>
                  <a:srgbClr val="5F4778"/>
                </a:solidFill>
                <a:latin typeface="Lucida Grande" panose="020B0600040502020204"/>
                <a:cs typeface="Arial"/>
              </a:rPr>
              <a:t>Advantages of</a:t>
            </a:r>
            <a:r>
              <a:rPr lang="en-IN" sz="2800" dirty="0">
                <a:solidFill>
                  <a:srgbClr val="5F4778"/>
                </a:solidFill>
                <a:latin typeface="Lucida Grande" panose="020B0600040502020204"/>
                <a:cs typeface="Arial"/>
              </a:rPr>
              <a:t> </a:t>
            </a:r>
            <a:r>
              <a:rPr sz="2800" dirty="0" err="1">
                <a:solidFill>
                  <a:srgbClr val="5F4778"/>
                </a:solidFill>
                <a:latin typeface="Lucida Grande" panose="020B0600040502020204"/>
                <a:cs typeface="Arial"/>
              </a:rPr>
              <a:t>ea</a:t>
            </a:r>
            <a:r>
              <a:rPr lang="en-IN" sz="2800" dirty="0">
                <a:solidFill>
                  <a:srgbClr val="5F4778"/>
                </a:solidFill>
                <a:latin typeface="Lucida Grande" panose="020B0600040502020204"/>
                <a:cs typeface="Arial"/>
              </a:rPr>
              <a:t>r</a:t>
            </a:r>
            <a:r>
              <a:rPr sz="2800" dirty="0">
                <a:solidFill>
                  <a:srgbClr val="5F4778"/>
                </a:solidFill>
                <a:latin typeface="Lucida Grande" panose="020B0600040502020204"/>
                <a:cs typeface="Arial"/>
              </a:rPr>
              <a:t>n Model</a:t>
            </a:r>
          </a:p>
        </p:txBody>
      </p:sp>
      <p:sp>
        <p:nvSpPr>
          <p:cNvPr id="4" name="object 4"/>
          <p:cNvSpPr txBox="1"/>
          <p:nvPr/>
        </p:nvSpPr>
        <p:spPr>
          <a:xfrm>
            <a:off x="7629801" y="2491199"/>
            <a:ext cx="3800199" cy="2157001"/>
          </a:xfrm>
          <a:prstGeom prst="rect">
            <a:avLst/>
          </a:prstGeom>
        </p:spPr>
        <p:txBody>
          <a:bodyPr vert="horz" wrap="square" lIns="0" tIns="12700" rIns="0" bIns="0" rtlCol="0">
            <a:spAutoFit/>
          </a:bodyPr>
          <a:lstStyle/>
          <a:p>
            <a:pPr marL="38100">
              <a:lnSpc>
                <a:spcPct val="100000"/>
              </a:lnSpc>
              <a:spcBef>
                <a:spcPts val="100"/>
              </a:spcBef>
              <a:buClr>
                <a:srgbClr val="7BC06F"/>
              </a:buClr>
              <a:tabLst>
                <a:tab pos="469265" algn="l"/>
              </a:tabLst>
            </a:pPr>
            <a:r>
              <a:rPr sz="1400" b="1" dirty="0">
                <a:solidFill>
                  <a:schemeClr val="tx1"/>
                </a:solidFill>
                <a:latin typeface="Lucida Grande"/>
                <a:cs typeface="Microsoft Sans Serif"/>
              </a:rPr>
              <a:t>Canies the same advantages as Agile Methodology</a:t>
            </a:r>
          </a:p>
          <a:p>
            <a:pPr>
              <a:lnSpc>
                <a:spcPct val="100000"/>
              </a:lnSpc>
              <a:spcBef>
                <a:spcPts val="760"/>
              </a:spcBef>
            </a:pPr>
            <a:endParaRPr sz="1400" b="1" dirty="0">
              <a:solidFill>
                <a:schemeClr val="tx1"/>
              </a:solidFill>
              <a:latin typeface="Lucida Grande"/>
              <a:cs typeface="Microsoft Sans Serif"/>
            </a:endParaRPr>
          </a:p>
          <a:p>
            <a:pPr marL="38100">
              <a:lnSpc>
                <a:spcPct val="100000"/>
              </a:lnSpc>
              <a:spcBef>
                <a:spcPts val="5"/>
              </a:spcBef>
              <a:buClr>
                <a:srgbClr val="74C068"/>
              </a:buClr>
              <a:tabLst>
                <a:tab pos="469265" algn="l"/>
              </a:tabLst>
            </a:pPr>
            <a:r>
              <a:rPr sz="1400" b="1" dirty="0">
                <a:solidFill>
                  <a:schemeClr val="tx1"/>
                </a:solidFill>
                <a:latin typeface="Lucida Grande"/>
                <a:cs typeface="Microsoft Sans Serif"/>
              </a:rPr>
              <a:t>Creates a positive working environment</a:t>
            </a:r>
            <a:endParaRPr lang="en-IN" sz="1400" b="1" dirty="0">
              <a:solidFill>
                <a:schemeClr val="tx1"/>
              </a:solidFill>
              <a:latin typeface="Lucida Grande"/>
              <a:cs typeface="Microsoft Sans Serif"/>
            </a:endParaRPr>
          </a:p>
          <a:p>
            <a:pPr marL="38100">
              <a:lnSpc>
                <a:spcPct val="100000"/>
              </a:lnSpc>
              <a:spcBef>
                <a:spcPts val="5"/>
              </a:spcBef>
              <a:buClr>
                <a:srgbClr val="74C068"/>
              </a:buClr>
              <a:tabLst>
                <a:tab pos="469265" algn="l"/>
              </a:tabLst>
            </a:pPr>
            <a:endParaRPr lang="en-IN" sz="1400" b="1" dirty="0">
              <a:solidFill>
                <a:schemeClr val="tx1"/>
              </a:solidFill>
              <a:latin typeface="Lucida Grande"/>
              <a:cs typeface="Microsoft Sans Serif"/>
            </a:endParaRPr>
          </a:p>
          <a:p>
            <a:pPr marL="38100">
              <a:lnSpc>
                <a:spcPct val="100000"/>
              </a:lnSpc>
              <a:spcBef>
                <a:spcPts val="5"/>
              </a:spcBef>
              <a:buClr>
                <a:srgbClr val="74C068"/>
              </a:buClr>
              <a:tabLst>
                <a:tab pos="469265" algn="l"/>
              </a:tabLst>
            </a:pPr>
            <a:r>
              <a:rPr sz="1400" b="1" dirty="0">
                <a:solidFill>
                  <a:schemeClr val="tx1"/>
                </a:solidFill>
                <a:latin typeface="Lucida Grande"/>
                <a:cs typeface="Microsoft Sans Serif"/>
              </a:rPr>
              <a:t>Customer </a:t>
            </a:r>
            <a:r>
              <a:rPr sz="1400" b="1" dirty="0" err="1">
                <a:solidFill>
                  <a:schemeClr val="tx1"/>
                </a:solidFill>
                <a:latin typeface="Lucida Grande"/>
                <a:cs typeface="Microsoft Sans Serif"/>
              </a:rPr>
              <a:t>Feedbac</a:t>
            </a:r>
            <a:r>
              <a:rPr lang="en-IN" sz="1400" b="1" dirty="0">
                <a:solidFill>
                  <a:schemeClr val="tx1"/>
                </a:solidFill>
                <a:latin typeface="Lucida Grande"/>
                <a:cs typeface="Microsoft Sans Serif"/>
              </a:rPr>
              <a:t>k</a:t>
            </a:r>
            <a:r>
              <a:rPr sz="1400" b="1" dirty="0">
                <a:solidFill>
                  <a:schemeClr val="tx1"/>
                </a:solidFill>
                <a:latin typeface="Lucida Grande"/>
                <a:cs typeface="Microsoft Sans Serif"/>
              </a:rPr>
              <a:t> is given the utmost importa</a:t>
            </a:r>
            <a:r>
              <a:rPr lang="en-US" sz="1400" b="1" dirty="0">
                <a:solidFill>
                  <a:schemeClr val="tx1"/>
                </a:solidFill>
                <a:latin typeface="Lucida Grande"/>
                <a:cs typeface="Microsoft Sans Serif"/>
              </a:rPr>
              <a:t>nce</a:t>
            </a:r>
            <a:endParaRPr sz="1400" b="1" dirty="0">
              <a:solidFill>
                <a:schemeClr val="tx1"/>
              </a:solidFill>
              <a:latin typeface="Lucida Grande"/>
              <a:cs typeface="Microsoft Sans Serif"/>
            </a:endParaRPr>
          </a:p>
          <a:p>
            <a:pPr>
              <a:lnSpc>
                <a:spcPct val="100000"/>
              </a:lnSpc>
              <a:spcBef>
                <a:spcPts val="770"/>
              </a:spcBef>
            </a:pPr>
            <a:endParaRPr sz="1400" b="1" dirty="0">
              <a:solidFill>
                <a:schemeClr val="tx1"/>
              </a:solidFill>
              <a:latin typeface="Lucida Grande"/>
              <a:cs typeface="Microsoft Sans Serif"/>
            </a:endParaRPr>
          </a:p>
          <a:p>
            <a:pPr marL="38100">
              <a:lnSpc>
                <a:spcPct val="100000"/>
              </a:lnSpc>
              <a:spcBef>
                <a:spcPts val="5"/>
              </a:spcBef>
              <a:buClr>
                <a:srgbClr val="7BBB6F"/>
              </a:buClr>
              <a:tabLst>
                <a:tab pos="470534" algn="l"/>
              </a:tabLst>
            </a:pPr>
            <a:r>
              <a:rPr sz="1400" b="1" dirty="0">
                <a:solidFill>
                  <a:schemeClr val="tx1"/>
                </a:solidFill>
                <a:latin typeface="Lucida Grande"/>
                <a:cs typeface="Microsoft Sans Serif"/>
              </a:rPr>
              <a:t>Limiting Wastes saves time and money</a:t>
            </a:r>
          </a:p>
        </p:txBody>
      </p:sp>
      <p:pic>
        <p:nvPicPr>
          <p:cNvPr id="5" name="Graphic 4" descr="Checkmark">
            <a:extLst>
              <a:ext uri="{FF2B5EF4-FFF2-40B4-BE49-F238E27FC236}">
                <a16:creationId xmlns:a16="http://schemas.microsoft.com/office/drawing/2014/main" id="{45247053-7EEF-6FE8-0908-5FE8A37EA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6029" y="2514600"/>
            <a:ext cx="308884" cy="308884"/>
          </a:xfrm>
          <a:prstGeom prst="rect">
            <a:avLst/>
          </a:prstGeom>
        </p:spPr>
      </p:pic>
      <p:pic>
        <p:nvPicPr>
          <p:cNvPr id="6" name="Graphic 5" descr="Checkmark">
            <a:extLst>
              <a:ext uri="{FF2B5EF4-FFF2-40B4-BE49-F238E27FC236}">
                <a16:creationId xmlns:a16="http://schemas.microsoft.com/office/drawing/2014/main" id="{58C3B63A-1CDD-B3C2-E929-140BBA1AF8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2273" y="3272516"/>
            <a:ext cx="308884" cy="308884"/>
          </a:xfrm>
          <a:prstGeom prst="rect">
            <a:avLst/>
          </a:prstGeom>
        </p:spPr>
      </p:pic>
      <p:pic>
        <p:nvPicPr>
          <p:cNvPr id="7" name="Graphic 6" descr="Checkmark">
            <a:extLst>
              <a:ext uri="{FF2B5EF4-FFF2-40B4-BE49-F238E27FC236}">
                <a16:creationId xmlns:a16="http://schemas.microsoft.com/office/drawing/2014/main" id="{179F944B-669F-6509-A4FF-CFCF847DE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6029" y="3805916"/>
            <a:ext cx="308884" cy="308884"/>
          </a:xfrm>
          <a:prstGeom prst="rect">
            <a:avLst/>
          </a:prstGeom>
        </p:spPr>
      </p:pic>
      <p:pic>
        <p:nvPicPr>
          <p:cNvPr id="9" name="Graphic 8" descr="Checkmark">
            <a:extLst>
              <a:ext uri="{FF2B5EF4-FFF2-40B4-BE49-F238E27FC236}">
                <a16:creationId xmlns:a16="http://schemas.microsoft.com/office/drawing/2014/main" id="{934790A2-7ADB-46F0-19CE-6F1CFB0FB6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2273" y="4417558"/>
            <a:ext cx="308884" cy="30888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A2BEA6E-6492-FD47-5977-EA1C700AF7E0}"/>
              </a:ext>
            </a:extLst>
          </p:cNvPr>
          <p:cNvSpPr/>
          <p:nvPr/>
        </p:nvSpPr>
        <p:spPr>
          <a:xfrm>
            <a:off x="7010400" y="2057400"/>
            <a:ext cx="4495800" cy="3124188"/>
          </a:xfrm>
          <a:prstGeom prst="round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2" name="object 2"/>
          <p:cNvPicPr/>
          <p:nvPr/>
        </p:nvPicPr>
        <p:blipFill>
          <a:blip r:embed="rId2" cstate="print"/>
          <a:stretch>
            <a:fillRect/>
          </a:stretch>
        </p:blipFill>
        <p:spPr>
          <a:xfrm>
            <a:off x="1731264" y="2352929"/>
            <a:ext cx="2718816" cy="2767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bject 3"/>
          <p:cNvSpPr txBox="1">
            <a:spLocks noGrp="1"/>
          </p:cNvSpPr>
          <p:nvPr>
            <p:ph type="title"/>
          </p:nvPr>
        </p:nvSpPr>
        <p:spPr>
          <a:xfrm>
            <a:off x="378968" y="253491"/>
            <a:ext cx="5732145"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F4778"/>
                </a:solidFill>
                <a:latin typeface="Lucida Grande"/>
              </a:rPr>
              <a:t>Disadvantages of Lean Model</a:t>
            </a:r>
          </a:p>
        </p:txBody>
      </p:sp>
      <p:sp>
        <p:nvSpPr>
          <p:cNvPr id="6" name="TextBox 5">
            <a:extLst>
              <a:ext uri="{FF2B5EF4-FFF2-40B4-BE49-F238E27FC236}">
                <a16:creationId xmlns:a16="http://schemas.microsoft.com/office/drawing/2014/main" id="{6ACF008A-945E-E3DA-8228-B64BD96F0584}"/>
              </a:ext>
            </a:extLst>
          </p:cNvPr>
          <p:cNvSpPr txBox="1"/>
          <p:nvPr/>
        </p:nvSpPr>
        <p:spPr>
          <a:xfrm>
            <a:off x="7658304" y="2749492"/>
            <a:ext cx="3619296" cy="1815882"/>
          </a:xfrm>
          <a:prstGeom prst="rect">
            <a:avLst/>
          </a:prstGeom>
          <a:noFill/>
        </p:spPr>
        <p:txBody>
          <a:bodyPr wrap="square">
            <a:spAutoFit/>
          </a:bodyPr>
          <a:lstStyle/>
          <a:p>
            <a:r>
              <a:rPr lang="en-IN" sz="1400" b="1" dirty="0">
                <a:latin typeface="Lucida Grande" panose="020B0600040502020204"/>
              </a:rPr>
              <a:t>Largely dependent on the skill set of the </a:t>
            </a:r>
          </a:p>
          <a:p>
            <a:r>
              <a:rPr lang="en-IN" sz="1400" b="1" dirty="0">
                <a:latin typeface="Lucida Grande" panose="020B0600040502020204"/>
              </a:rPr>
              <a:t>team, therefore requires a strong team</a:t>
            </a:r>
          </a:p>
          <a:p>
            <a:endParaRPr lang="en-IN" sz="1400" b="1" dirty="0">
              <a:latin typeface="Lucida Grande" panose="020B0600040502020204"/>
            </a:endParaRPr>
          </a:p>
          <a:p>
            <a:r>
              <a:rPr lang="en-IN" sz="1400" b="1" dirty="0">
                <a:latin typeface="Lucida Grande" panose="020B0600040502020204"/>
              </a:rPr>
              <a:t>No room for error, a missed delivery can </a:t>
            </a:r>
          </a:p>
          <a:p>
            <a:r>
              <a:rPr lang="en-IN" sz="1400" b="1" dirty="0">
                <a:latin typeface="Lucida Grande" panose="020B0600040502020204"/>
              </a:rPr>
              <a:t>be bad for business</a:t>
            </a:r>
          </a:p>
          <a:p>
            <a:r>
              <a:rPr lang="en-IN" sz="1400" b="1" dirty="0">
                <a:latin typeface="Lucida Grande" panose="020B0600040502020204"/>
              </a:rPr>
              <a:t> </a:t>
            </a:r>
          </a:p>
          <a:p>
            <a:r>
              <a:rPr lang="en-IN" sz="1400" b="1" dirty="0">
                <a:latin typeface="Lucida Grande" panose="020B0600040502020204"/>
              </a:rPr>
              <a:t>Success of the project depends heavily on customer interaction </a:t>
            </a:r>
          </a:p>
        </p:txBody>
      </p:sp>
      <p:pic>
        <p:nvPicPr>
          <p:cNvPr id="7" name="Graphic 6" descr="Close">
            <a:extLst>
              <a:ext uri="{FF2B5EF4-FFF2-40B4-BE49-F238E27FC236}">
                <a16:creationId xmlns:a16="http://schemas.microsoft.com/office/drawing/2014/main" id="{666FEA02-1126-2255-85BC-0D68B68E3C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3514" y="2845039"/>
            <a:ext cx="302605" cy="302605"/>
          </a:xfrm>
          <a:prstGeom prst="rect">
            <a:avLst/>
          </a:prstGeom>
        </p:spPr>
      </p:pic>
      <p:pic>
        <p:nvPicPr>
          <p:cNvPr id="8" name="Graphic 7" descr="Close">
            <a:extLst>
              <a:ext uri="{FF2B5EF4-FFF2-40B4-BE49-F238E27FC236}">
                <a16:creationId xmlns:a16="http://schemas.microsoft.com/office/drawing/2014/main" id="{286FDD75-BCC5-15D1-08D4-FB6F7C05F2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5298" y="3555560"/>
            <a:ext cx="302605" cy="302605"/>
          </a:xfrm>
          <a:prstGeom prst="rect">
            <a:avLst/>
          </a:prstGeom>
        </p:spPr>
      </p:pic>
      <p:pic>
        <p:nvPicPr>
          <p:cNvPr id="9" name="Graphic 8" descr="Close">
            <a:extLst>
              <a:ext uri="{FF2B5EF4-FFF2-40B4-BE49-F238E27FC236}">
                <a16:creationId xmlns:a16="http://schemas.microsoft.com/office/drawing/2014/main" id="{8DD0A447-9FEA-6627-8E04-B7D4F56C17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5298" y="4266082"/>
            <a:ext cx="302605" cy="3026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002283" y="3180842"/>
            <a:ext cx="9208517" cy="782265"/>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tabLst>
                <a:tab pos="5372735" algn="l"/>
                <a:tab pos="6273165" algn="l"/>
              </a:tabLst>
            </a:pPr>
            <a:r>
              <a:rPr sz="5000" b="0" dirty="0">
                <a:solidFill>
                  <a:schemeClr val="accent4">
                    <a:lumMod val="50000"/>
                  </a:schemeClr>
                </a:solidFill>
                <a:latin typeface="Lucida Grande"/>
              </a:rPr>
              <a:t>Waterfall vs Agile</a:t>
            </a:r>
            <a:r>
              <a:rPr lang="en-IN" sz="5000" b="0" dirty="0">
                <a:solidFill>
                  <a:schemeClr val="accent4">
                    <a:lumMod val="50000"/>
                  </a:schemeClr>
                </a:solidFill>
                <a:latin typeface="Lucida Grande"/>
              </a:rPr>
              <a:t> v</a:t>
            </a:r>
            <a:r>
              <a:rPr sz="5000" b="0" dirty="0">
                <a:solidFill>
                  <a:schemeClr val="accent4">
                    <a:lumMod val="50000"/>
                  </a:schemeClr>
                </a:solidFill>
                <a:latin typeface="Lucida Grande"/>
              </a:rPr>
              <a:t>s	Lean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A1235FA1-9FF0-D139-554F-FA9EA5E9E5E2}"/>
              </a:ext>
            </a:extLst>
          </p:cNvPr>
          <p:cNvSpPr/>
          <p:nvPr/>
        </p:nvSpPr>
        <p:spPr>
          <a:xfrm>
            <a:off x="1676400" y="1371600"/>
            <a:ext cx="1809495" cy="505267"/>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011ACE28-AE34-58C5-FCE4-4339E77EB995}"/>
              </a:ext>
            </a:extLst>
          </p:cNvPr>
          <p:cNvSpPr/>
          <p:nvPr/>
        </p:nvSpPr>
        <p:spPr>
          <a:xfrm>
            <a:off x="1700910" y="2157889"/>
            <a:ext cx="1809495" cy="505267"/>
          </a:xfrm>
          <a:prstGeom prst="roundRect">
            <a:avLst/>
          </a:prstGeom>
          <a:solidFill>
            <a:srgbClr val="60A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1D3406EE-051E-1FAE-6E53-70A080017063}"/>
              </a:ext>
            </a:extLst>
          </p:cNvPr>
          <p:cNvSpPr/>
          <p:nvPr/>
        </p:nvSpPr>
        <p:spPr>
          <a:xfrm>
            <a:off x="1688655" y="2944178"/>
            <a:ext cx="1809495" cy="505267"/>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FFA21243-AD40-0E57-E549-6F241EB174C2}"/>
              </a:ext>
            </a:extLst>
          </p:cNvPr>
          <p:cNvSpPr/>
          <p:nvPr/>
        </p:nvSpPr>
        <p:spPr>
          <a:xfrm>
            <a:off x="4495800" y="3429000"/>
            <a:ext cx="3733800" cy="3124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object 3"/>
          <p:cNvSpPr txBox="1"/>
          <p:nvPr/>
        </p:nvSpPr>
        <p:spPr>
          <a:xfrm>
            <a:off x="354584" y="240791"/>
            <a:ext cx="4982210" cy="505267"/>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5F4778"/>
                </a:solidFill>
                <a:latin typeface="Lucida Grande"/>
                <a:ea typeface="+mj-ea"/>
              </a:rPr>
              <a:t>Waterfall vs Agie vs Lean</a:t>
            </a:r>
          </a:p>
        </p:txBody>
      </p:sp>
      <p:sp>
        <p:nvSpPr>
          <p:cNvPr id="4" name="object 4"/>
          <p:cNvSpPr txBox="1"/>
          <p:nvPr/>
        </p:nvSpPr>
        <p:spPr>
          <a:xfrm>
            <a:off x="1817623" y="1512696"/>
            <a:ext cx="1576070" cy="243656"/>
          </a:xfrm>
          <a:prstGeom prst="rect">
            <a:avLst/>
          </a:prstGeom>
        </p:spPr>
        <p:txBody>
          <a:bodyPr vert="horz" wrap="square" lIns="0" tIns="12700" rIns="0" bIns="0" rtlCol="0">
            <a:spAutoFit/>
          </a:bodyPr>
          <a:lstStyle/>
          <a:p>
            <a:pPr marL="12700">
              <a:lnSpc>
                <a:spcPct val="100000"/>
              </a:lnSpc>
              <a:spcBef>
                <a:spcPts val="100"/>
              </a:spcBef>
            </a:pPr>
            <a:r>
              <a:rPr sz="1500" b="1" spc="-10" dirty="0">
                <a:solidFill>
                  <a:schemeClr val="bg1"/>
                </a:solidFill>
                <a:latin typeface="Tahoma"/>
                <a:cs typeface="Tahoma"/>
              </a:rPr>
              <a:t>Waterfall</a:t>
            </a:r>
            <a:r>
              <a:rPr sz="1500" b="1" spc="15" dirty="0">
                <a:solidFill>
                  <a:schemeClr val="bg1"/>
                </a:solidFill>
                <a:latin typeface="Tahoma"/>
                <a:cs typeface="Tahoma"/>
              </a:rPr>
              <a:t> </a:t>
            </a:r>
            <a:r>
              <a:rPr sz="1500" b="1" spc="30" dirty="0">
                <a:solidFill>
                  <a:schemeClr val="bg1"/>
                </a:solidFill>
                <a:latin typeface="Tahoma"/>
                <a:cs typeface="Tahoma"/>
              </a:rPr>
              <a:t>Model</a:t>
            </a:r>
            <a:endParaRPr sz="1500" dirty="0">
              <a:solidFill>
                <a:schemeClr val="bg1"/>
              </a:solidFill>
              <a:latin typeface="Tahoma"/>
              <a:cs typeface="Tahoma"/>
            </a:endParaRPr>
          </a:p>
        </p:txBody>
      </p:sp>
      <p:sp>
        <p:nvSpPr>
          <p:cNvPr id="5" name="object 5"/>
          <p:cNvSpPr txBox="1"/>
          <p:nvPr/>
        </p:nvSpPr>
        <p:spPr>
          <a:xfrm>
            <a:off x="2058542" y="2299208"/>
            <a:ext cx="1169035" cy="243656"/>
          </a:xfrm>
          <a:prstGeom prst="rect">
            <a:avLst/>
          </a:prstGeom>
        </p:spPr>
        <p:txBody>
          <a:bodyPr vert="horz" wrap="square" lIns="0" tIns="12700" rIns="0" bIns="0" rtlCol="0">
            <a:spAutoFit/>
          </a:bodyPr>
          <a:lstStyle/>
          <a:p>
            <a:pPr marL="12700">
              <a:lnSpc>
                <a:spcPct val="100000"/>
              </a:lnSpc>
              <a:spcBef>
                <a:spcPts val="100"/>
              </a:spcBef>
            </a:pPr>
            <a:r>
              <a:rPr sz="1500" b="1" dirty="0">
                <a:solidFill>
                  <a:schemeClr val="bg1"/>
                </a:solidFill>
                <a:latin typeface="Tahoma"/>
                <a:cs typeface="Tahoma"/>
              </a:rPr>
              <a:t>Agile</a:t>
            </a:r>
            <a:r>
              <a:rPr sz="1500" b="1" spc="-35" dirty="0">
                <a:solidFill>
                  <a:schemeClr val="bg1"/>
                </a:solidFill>
                <a:latin typeface="Tahoma"/>
                <a:cs typeface="Tahoma"/>
              </a:rPr>
              <a:t> </a:t>
            </a:r>
            <a:r>
              <a:rPr sz="1500" b="1" spc="-10" dirty="0">
                <a:solidFill>
                  <a:schemeClr val="bg1"/>
                </a:solidFill>
                <a:latin typeface="Tahoma"/>
                <a:cs typeface="Tahoma"/>
              </a:rPr>
              <a:t>Model</a:t>
            </a:r>
            <a:endParaRPr sz="1500" dirty="0">
              <a:solidFill>
                <a:schemeClr val="bg1"/>
              </a:solidFill>
              <a:latin typeface="Tahoma"/>
              <a:cs typeface="Tahoma"/>
            </a:endParaRPr>
          </a:p>
        </p:txBody>
      </p:sp>
      <p:sp>
        <p:nvSpPr>
          <p:cNvPr id="7" name="object 7"/>
          <p:cNvSpPr txBox="1"/>
          <p:nvPr/>
        </p:nvSpPr>
        <p:spPr>
          <a:xfrm>
            <a:off x="2069210" y="3087115"/>
            <a:ext cx="1134110" cy="243656"/>
          </a:xfrm>
          <a:prstGeom prst="rect">
            <a:avLst/>
          </a:prstGeom>
        </p:spPr>
        <p:txBody>
          <a:bodyPr vert="horz" wrap="square" lIns="0" tIns="12700" rIns="0" bIns="0" rtlCol="0">
            <a:spAutoFit/>
          </a:bodyPr>
          <a:lstStyle/>
          <a:p>
            <a:pPr marL="12700">
              <a:lnSpc>
                <a:spcPct val="100000"/>
              </a:lnSpc>
              <a:spcBef>
                <a:spcPts val="100"/>
              </a:spcBef>
            </a:pPr>
            <a:r>
              <a:rPr sz="1500" b="1" spc="-25" dirty="0">
                <a:solidFill>
                  <a:schemeClr val="bg1"/>
                </a:solidFill>
                <a:latin typeface="Tahoma"/>
                <a:cs typeface="Tahoma"/>
              </a:rPr>
              <a:t>Lean</a:t>
            </a:r>
            <a:r>
              <a:rPr sz="1500" b="1" spc="-80" dirty="0">
                <a:solidFill>
                  <a:schemeClr val="bg1"/>
                </a:solidFill>
                <a:latin typeface="Tahoma"/>
                <a:cs typeface="Tahoma"/>
              </a:rPr>
              <a:t> </a:t>
            </a:r>
            <a:r>
              <a:rPr sz="1500" b="1" spc="-10" dirty="0">
                <a:solidFill>
                  <a:schemeClr val="bg1"/>
                </a:solidFill>
                <a:latin typeface="Tahoma"/>
                <a:cs typeface="Tahoma"/>
              </a:rPr>
              <a:t>Model</a:t>
            </a:r>
            <a:endParaRPr sz="1500" dirty="0">
              <a:solidFill>
                <a:schemeClr val="bg1"/>
              </a:solidFill>
              <a:latin typeface="Tahoma"/>
              <a:cs typeface="Tahoma"/>
            </a:endParaRPr>
          </a:p>
        </p:txBody>
      </p:sp>
      <p:sp>
        <p:nvSpPr>
          <p:cNvPr id="10" name="object 10"/>
          <p:cNvSpPr txBox="1"/>
          <p:nvPr/>
        </p:nvSpPr>
        <p:spPr>
          <a:xfrm>
            <a:off x="5956426" y="3747497"/>
            <a:ext cx="1984669" cy="2424703"/>
          </a:xfrm>
          <a:prstGeom prst="rect">
            <a:avLst/>
          </a:prstGeom>
        </p:spPr>
        <p:txBody>
          <a:bodyPr vert="horz" wrap="square" lIns="0" tIns="12700" rIns="0" bIns="0" rtlCol="0">
            <a:spAutoFit/>
          </a:bodyPr>
          <a:lstStyle/>
          <a:p>
            <a:pPr marL="13970">
              <a:lnSpc>
                <a:spcPct val="100000"/>
              </a:lnSpc>
              <a:spcBef>
                <a:spcPts val="100"/>
              </a:spcBef>
            </a:pPr>
            <a:r>
              <a:rPr sz="1600" b="1" dirty="0">
                <a:solidFill>
                  <a:schemeClr val="tx1"/>
                </a:solidFill>
                <a:latin typeface="Lucida Grande"/>
                <a:cs typeface="Trebuchet MS"/>
              </a:rPr>
              <a:t>Requirements</a:t>
            </a:r>
            <a:endParaRPr sz="1600" dirty="0">
              <a:solidFill>
                <a:schemeClr val="tx1"/>
              </a:solidFill>
              <a:latin typeface="Lucida Grande"/>
              <a:cs typeface="Trebuchet MS"/>
            </a:endParaRPr>
          </a:p>
          <a:p>
            <a:pPr marL="38100" marR="171450">
              <a:lnSpc>
                <a:spcPts val="2800"/>
              </a:lnSpc>
              <a:spcBef>
                <a:spcPts val="305"/>
              </a:spcBef>
            </a:pPr>
            <a:r>
              <a:rPr sz="1600" b="1" dirty="0">
                <a:solidFill>
                  <a:schemeClr val="tx1"/>
                </a:solidFill>
                <a:latin typeface="Lucida Grande"/>
                <a:cs typeface="Trebuchet MS"/>
              </a:rPr>
              <a:t>Design Implementation</a:t>
            </a:r>
            <a:endParaRPr sz="1600" dirty="0">
              <a:solidFill>
                <a:schemeClr val="tx1"/>
              </a:solidFill>
              <a:latin typeface="Lucida Grande"/>
              <a:cs typeface="Trebuchet MS"/>
            </a:endParaRPr>
          </a:p>
          <a:p>
            <a:pPr marL="26034" marR="514350" indent="12065">
              <a:lnSpc>
                <a:spcPct val="153000"/>
              </a:lnSpc>
              <a:spcBef>
                <a:spcPts val="209"/>
              </a:spcBef>
            </a:pPr>
            <a:r>
              <a:rPr sz="1600" b="1" dirty="0" err="1">
                <a:solidFill>
                  <a:schemeClr val="tx1"/>
                </a:solidFill>
                <a:latin typeface="Lucida Grande"/>
                <a:cs typeface="Trebuchet MS"/>
              </a:rPr>
              <a:t>Verifi</a:t>
            </a:r>
            <a:r>
              <a:rPr lang="en-IN" sz="1600" b="1" dirty="0">
                <a:solidFill>
                  <a:schemeClr val="tx1"/>
                </a:solidFill>
                <a:latin typeface="Lucida Grande"/>
                <a:cs typeface="Trebuchet MS"/>
              </a:rPr>
              <a:t>c</a:t>
            </a:r>
            <a:r>
              <a:rPr sz="1600" b="1" dirty="0" err="1">
                <a:solidFill>
                  <a:schemeClr val="tx1"/>
                </a:solidFill>
                <a:latin typeface="Lucida Grande"/>
                <a:cs typeface="Trebuchet MS"/>
              </a:rPr>
              <a:t>ation</a:t>
            </a:r>
            <a:r>
              <a:rPr sz="1600" b="1" dirty="0">
                <a:solidFill>
                  <a:schemeClr val="tx1"/>
                </a:solidFill>
                <a:latin typeface="Lucida Grande"/>
                <a:cs typeface="Trebuchet MS"/>
              </a:rPr>
              <a:t> Release</a:t>
            </a:r>
            <a:endParaRPr sz="1600" dirty="0">
              <a:solidFill>
                <a:schemeClr val="tx1"/>
              </a:solidFill>
              <a:latin typeface="Lucida Grande"/>
              <a:cs typeface="Trebuchet MS"/>
            </a:endParaRPr>
          </a:p>
          <a:p>
            <a:pPr marL="26034" marR="5080" indent="-13970">
              <a:lnSpc>
                <a:spcPts val="2600"/>
              </a:lnSpc>
            </a:pPr>
            <a:r>
              <a:rPr sz="1600" b="1" dirty="0">
                <a:solidFill>
                  <a:schemeClr val="tx1"/>
                </a:solidFill>
                <a:latin typeface="Lucida Grande"/>
                <a:cs typeface="Trebuchet MS"/>
              </a:rPr>
              <a:t>Customer Feedbac</a:t>
            </a:r>
            <a:r>
              <a:rPr lang="en-US" sz="1600" b="1" dirty="0">
                <a:solidFill>
                  <a:schemeClr val="tx1"/>
                </a:solidFill>
                <a:latin typeface="Lucida Grande"/>
                <a:cs typeface="Trebuchet MS"/>
              </a:rPr>
              <a:t>k</a:t>
            </a:r>
            <a:r>
              <a:rPr sz="1600" b="1" dirty="0">
                <a:solidFill>
                  <a:schemeClr val="tx1"/>
                </a:solidFill>
                <a:latin typeface="Lucida Grande"/>
                <a:cs typeface="Trebuchet MS"/>
              </a:rPr>
              <a:t> Eliminate waste</a:t>
            </a:r>
            <a:endParaRPr sz="1600" dirty="0">
              <a:solidFill>
                <a:schemeClr val="tx1"/>
              </a:solidFill>
              <a:latin typeface="Lucida Grande"/>
              <a:cs typeface="Trebuchet MS"/>
            </a:endParaRPr>
          </a:p>
        </p:txBody>
      </p:sp>
      <p:pic>
        <p:nvPicPr>
          <p:cNvPr id="6" name="Picture 5">
            <a:extLst>
              <a:ext uri="{FF2B5EF4-FFF2-40B4-BE49-F238E27FC236}">
                <a16:creationId xmlns:a16="http://schemas.microsoft.com/office/drawing/2014/main" id="{693E65F4-E357-D335-6192-C71D6E4F7D8D}"/>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27000"/>
                    </a14:imgEffect>
                    <a14:imgEffect>
                      <a14:brightnessContrast bright="24000" contrast="-39000"/>
                    </a14:imgEffect>
                  </a14:imgLayer>
                </a14:imgProps>
              </a:ext>
            </a:extLst>
          </a:blip>
          <a:srcRect t="35075"/>
          <a:stretch/>
        </p:blipFill>
        <p:spPr>
          <a:xfrm>
            <a:off x="3886200" y="2133599"/>
            <a:ext cx="7254869" cy="1271567"/>
          </a:xfrm>
          <a:prstGeom prst="rect">
            <a:avLst/>
          </a:prstGeom>
        </p:spPr>
      </p:pic>
      <p:grpSp>
        <p:nvGrpSpPr>
          <p:cNvPr id="13" name="Group 12">
            <a:extLst>
              <a:ext uri="{FF2B5EF4-FFF2-40B4-BE49-F238E27FC236}">
                <a16:creationId xmlns:a16="http://schemas.microsoft.com/office/drawing/2014/main" id="{FA779676-1AA7-62D8-5BAF-A8D273AE0B18}"/>
              </a:ext>
            </a:extLst>
          </p:cNvPr>
          <p:cNvGrpSpPr/>
          <p:nvPr/>
        </p:nvGrpSpPr>
        <p:grpSpPr>
          <a:xfrm>
            <a:off x="3886200" y="1596423"/>
            <a:ext cx="6488177" cy="119093"/>
            <a:chOff x="3810000" y="1600200"/>
            <a:chExt cx="5641593" cy="76677"/>
          </a:xfrm>
        </p:grpSpPr>
        <p:sp>
          <p:nvSpPr>
            <p:cNvPr id="8" name="Rectangle 7">
              <a:extLst>
                <a:ext uri="{FF2B5EF4-FFF2-40B4-BE49-F238E27FC236}">
                  <a16:creationId xmlns:a16="http://schemas.microsoft.com/office/drawing/2014/main" id="{8B376695-90FB-04DB-421D-5B0CB43BC4AF}"/>
                </a:ext>
              </a:extLst>
            </p:cNvPr>
            <p:cNvSpPr/>
            <p:nvPr/>
          </p:nvSpPr>
          <p:spPr>
            <a:xfrm>
              <a:off x="3810000" y="1600200"/>
              <a:ext cx="2057400" cy="76200"/>
            </a:xfrm>
            <a:prstGeom prst="rect">
              <a:avLst/>
            </a:prstGeom>
            <a:solidFill>
              <a:srgbClr val="FF9D2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4D04093-B453-75AF-E04F-8C325F900C00}"/>
                </a:ext>
              </a:extLst>
            </p:cNvPr>
            <p:cNvSpPr/>
            <p:nvPr/>
          </p:nvSpPr>
          <p:spPr>
            <a:xfrm>
              <a:off x="5334000" y="1600200"/>
              <a:ext cx="2057400" cy="76200"/>
            </a:xfrm>
            <a:prstGeom prst="rect">
              <a:avLst/>
            </a:prstGeom>
            <a:solidFill>
              <a:srgbClr val="8FBC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5B97EE1-E1EA-423B-A8D1-256DC0FD7983}"/>
                </a:ext>
              </a:extLst>
            </p:cNvPr>
            <p:cNvSpPr/>
            <p:nvPr/>
          </p:nvSpPr>
          <p:spPr>
            <a:xfrm>
              <a:off x="6629400" y="1600677"/>
              <a:ext cx="2057400" cy="76200"/>
            </a:xfrm>
            <a:prstGeom prst="rect">
              <a:avLst/>
            </a:prstGeom>
            <a:solidFill>
              <a:srgbClr val="8777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8718918A-E93D-7217-F4EB-ADA8226FB724}"/>
                </a:ext>
              </a:extLst>
            </p:cNvPr>
            <p:cNvSpPr/>
            <p:nvPr/>
          </p:nvSpPr>
          <p:spPr>
            <a:xfrm>
              <a:off x="8001000" y="1600676"/>
              <a:ext cx="1450593" cy="75723"/>
            </a:xfrm>
            <a:prstGeom prst="rect">
              <a:avLst/>
            </a:prstGeom>
            <a:solidFill>
              <a:srgbClr val="4B81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Oval 13">
            <a:extLst>
              <a:ext uri="{FF2B5EF4-FFF2-40B4-BE49-F238E27FC236}">
                <a16:creationId xmlns:a16="http://schemas.microsoft.com/office/drawing/2014/main" id="{49D70262-DFBE-3C15-D18B-D8A768825B77}"/>
              </a:ext>
            </a:extLst>
          </p:cNvPr>
          <p:cNvSpPr/>
          <p:nvPr/>
        </p:nvSpPr>
        <p:spPr>
          <a:xfrm>
            <a:off x="10515600" y="1553057"/>
            <a:ext cx="152400" cy="162460"/>
          </a:xfrm>
          <a:prstGeom prst="ellipse">
            <a:avLst/>
          </a:prstGeom>
          <a:solidFill>
            <a:srgbClr val="E77A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Star: 5 Points 15">
            <a:extLst>
              <a:ext uri="{FF2B5EF4-FFF2-40B4-BE49-F238E27FC236}">
                <a16:creationId xmlns:a16="http://schemas.microsoft.com/office/drawing/2014/main" id="{09CF70D8-AF0E-D60E-F5E4-E473B594DFD9}"/>
              </a:ext>
            </a:extLst>
          </p:cNvPr>
          <p:cNvSpPr/>
          <p:nvPr/>
        </p:nvSpPr>
        <p:spPr>
          <a:xfrm>
            <a:off x="10744200" y="1508944"/>
            <a:ext cx="244469" cy="243656"/>
          </a:xfrm>
          <a:prstGeom prst="star5">
            <a:avLst/>
          </a:prstGeom>
          <a:solidFill>
            <a:srgbClr val="FFA4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EF267FB5-4053-CD74-45C1-6E609A329BB9}"/>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2000"/>
                    </a14:imgEffect>
                    <a14:imgEffect>
                      <a14:brightnessContrast bright="7000"/>
                    </a14:imgEffect>
                  </a14:imgLayer>
                </a14:imgProps>
              </a:ext>
            </a:extLst>
          </a:blip>
          <a:stretch>
            <a:fillRect/>
          </a:stretch>
        </p:blipFill>
        <p:spPr>
          <a:xfrm>
            <a:off x="4953000" y="3727619"/>
            <a:ext cx="876376" cy="23700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3877B5C-A7CE-F34D-153F-24C10674B4C5}"/>
              </a:ext>
            </a:extLst>
          </p:cNvPr>
          <p:cNvSpPr/>
          <p:nvPr/>
        </p:nvSpPr>
        <p:spPr>
          <a:xfrm>
            <a:off x="990600" y="1295400"/>
            <a:ext cx="10134600" cy="1143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object 8"/>
          <p:cNvSpPr txBox="1">
            <a:spLocks noGrp="1"/>
          </p:cNvSpPr>
          <p:nvPr>
            <p:ph type="title"/>
          </p:nvPr>
        </p:nvSpPr>
        <p:spPr>
          <a:xfrm>
            <a:off x="354584" y="266191"/>
            <a:ext cx="2745740"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F4778"/>
                </a:solidFill>
                <a:latin typeface="Lucida Grande"/>
                <a:cs typeface="Gill Sans MT"/>
              </a:rPr>
              <a:t>Summarizing</a:t>
            </a:r>
          </a:p>
        </p:txBody>
      </p:sp>
      <p:sp>
        <p:nvSpPr>
          <p:cNvPr id="9" name="object 9"/>
          <p:cNvSpPr txBox="1"/>
          <p:nvPr/>
        </p:nvSpPr>
        <p:spPr>
          <a:xfrm>
            <a:off x="570102" y="1612900"/>
            <a:ext cx="10789285" cy="553357"/>
          </a:xfrm>
          <a:prstGeom prst="rect">
            <a:avLst/>
          </a:prstGeom>
        </p:spPr>
        <p:txBody>
          <a:bodyPr vert="horz" wrap="square" lIns="0" tIns="57785" rIns="0" bIns="0" rtlCol="0">
            <a:spAutoFit/>
          </a:bodyPr>
          <a:lstStyle/>
          <a:p>
            <a:pPr algn="ctr">
              <a:lnSpc>
                <a:spcPct val="100000"/>
              </a:lnSpc>
              <a:spcBef>
                <a:spcPts val="455"/>
              </a:spcBef>
            </a:pPr>
            <a:r>
              <a:rPr lang="en-US" sz="1400" b="1" dirty="0">
                <a:solidFill>
                  <a:schemeClr val="tx1"/>
                </a:solidFill>
                <a:latin typeface="Lucida Grande"/>
                <a:cs typeface="Arial"/>
              </a:rPr>
              <a:t>Problem with Waterfall Model was, the development lifecycle took a lot of time to complete. Therefore, by the time </a:t>
            </a:r>
          </a:p>
          <a:p>
            <a:pPr algn="ctr">
              <a:lnSpc>
                <a:spcPct val="100000"/>
              </a:lnSpc>
              <a:spcBef>
                <a:spcPts val="455"/>
              </a:spcBef>
            </a:pPr>
            <a:r>
              <a:rPr lang="en-US" sz="1400" b="1" dirty="0">
                <a:solidFill>
                  <a:schemeClr val="tx1"/>
                </a:solidFill>
                <a:latin typeface="Lucida Grande"/>
                <a:cs typeface="Arial"/>
              </a:rPr>
              <a:t>finished product was delivered, the customer requirements were no longer the same. </a:t>
            </a:r>
            <a:endParaRPr sz="1400" b="1" dirty="0">
              <a:solidFill>
                <a:schemeClr val="tx1"/>
              </a:solidFill>
              <a:latin typeface="Lucida Grande"/>
              <a:cs typeface="Arial"/>
            </a:endParaRPr>
          </a:p>
        </p:txBody>
      </p:sp>
      <p:sp>
        <p:nvSpPr>
          <p:cNvPr id="12" name="object 12"/>
          <p:cNvSpPr txBox="1"/>
          <p:nvPr/>
        </p:nvSpPr>
        <p:spPr>
          <a:xfrm>
            <a:off x="3733800" y="4972183"/>
            <a:ext cx="928497"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C2C2C"/>
                </a:solidFill>
                <a:latin typeface="Lucida Grande" panose="020B0600040502020204"/>
                <a:cs typeface="Arial Narrow"/>
              </a:rPr>
              <a:t>Customers.</a:t>
            </a:r>
            <a:endParaRPr sz="1200" dirty="0">
              <a:latin typeface="Lucida Grande" panose="020B0600040502020204"/>
              <a:cs typeface="Arial Narrow"/>
            </a:endParaRPr>
          </a:p>
        </p:txBody>
      </p:sp>
      <p:sp>
        <p:nvSpPr>
          <p:cNvPr id="13" name="object 13"/>
          <p:cNvSpPr txBox="1"/>
          <p:nvPr/>
        </p:nvSpPr>
        <p:spPr>
          <a:xfrm>
            <a:off x="7213218" y="4980813"/>
            <a:ext cx="1625982" cy="197490"/>
          </a:xfrm>
          <a:prstGeom prst="rect">
            <a:avLst/>
          </a:prstGeom>
        </p:spPr>
        <p:txBody>
          <a:bodyPr vert="horz" wrap="square" lIns="0" tIns="12700" rIns="0" bIns="0" rtlCol="0">
            <a:spAutoFit/>
          </a:bodyPr>
          <a:lstStyle/>
          <a:p>
            <a:pPr>
              <a:lnSpc>
                <a:spcPct val="100000"/>
              </a:lnSpc>
              <a:spcBef>
                <a:spcPts val="100"/>
              </a:spcBef>
            </a:pPr>
            <a:r>
              <a:rPr sz="1200" dirty="0" err="1">
                <a:solidFill>
                  <a:schemeClr val="tx1"/>
                </a:solidFill>
                <a:latin typeface="Lucida Grande" panose="020B0600040502020204"/>
                <a:cs typeface="Arial Narrow"/>
              </a:rPr>
              <a:t>Softw</a:t>
            </a:r>
            <a:r>
              <a:rPr lang="en-IN" sz="1200" dirty="0" err="1">
                <a:solidFill>
                  <a:schemeClr val="tx1"/>
                </a:solidFill>
                <a:latin typeface="Lucida Grande" panose="020B0600040502020204"/>
                <a:cs typeface="Arial Narrow"/>
              </a:rPr>
              <a:t>ar</a:t>
            </a:r>
            <a:r>
              <a:rPr sz="1200" dirty="0">
                <a:solidFill>
                  <a:schemeClr val="tx1"/>
                </a:solidFill>
                <a:latin typeface="Lucida Grande" panose="020B0600040502020204"/>
                <a:cs typeface="Arial Narrow"/>
              </a:rPr>
              <a:t>e Comp</a:t>
            </a:r>
            <a:r>
              <a:rPr lang="en-IN" sz="1200" dirty="0">
                <a:solidFill>
                  <a:schemeClr val="tx1"/>
                </a:solidFill>
                <a:latin typeface="Lucida Grande" panose="020B0600040502020204"/>
                <a:cs typeface="Arial Narrow"/>
              </a:rPr>
              <a:t>a</a:t>
            </a:r>
            <a:r>
              <a:rPr sz="1200" dirty="0" err="1">
                <a:solidFill>
                  <a:schemeClr val="tx1"/>
                </a:solidFill>
                <a:latin typeface="Lucida Grande" panose="020B0600040502020204"/>
                <a:cs typeface="Arial Narrow"/>
              </a:rPr>
              <a:t>ny</a:t>
            </a:r>
            <a:endParaRPr sz="1200" dirty="0">
              <a:solidFill>
                <a:schemeClr val="tx1"/>
              </a:solidFill>
              <a:latin typeface="Lucida Grande" panose="020B0600040502020204"/>
              <a:cs typeface="Arial Narrow"/>
            </a:endParaRPr>
          </a:p>
        </p:txBody>
      </p:sp>
      <p:pic>
        <p:nvPicPr>
          <p:cNvPr id="15" name="Picture 14">
            <a:extLst>
              <a:ext uri="{FF2B5EF4-FFF2-40B4-BE49-F238E27FC236}">
                <a16:creationId xmlns:a16="http://schemas.microsoft.com/office/drawing/2014/main" id="{8DAA170F-A0C6-31BA-9D81-51DBE4A21855}"/>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2000"/>
                    </a14:imgEffect>
                    <a14:imgEffect>
                      <a14:brightnessContrast bright="27000" contrast="31000"/>
                    </a14:imgEffect>
                  </a14:imgLayer>
                </a14:imgProps>
              </a:ext>
            </a:extLst>
          </a:blip>
          <a:stretch>
            <a:fillRect/>
          </a:stretch>
        </p:blipFill>
        <p:spPr>
          <a:xfrm>
            <a:off x="3429000" y="3352800"/>
            <a:ext cx="5265876" cy="147078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703BF1A-14EF-4B7F-2D47-9B08A0739277}"/>
              </a:ext>
            </a:extLst>
          </p:cNvPr>
          <p:cNvSpPr/>
          <p:nvPr/>
        </p:nvSpPr>
        <p:spPr>
          <a:xfrm>
            <a:off x="990600" y="1295400"/>
            <a:ext cx="10134600" cy="1143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object 9"/>
          <p:cNvSpPr txBox="1"/>
          <p:nvPr/>
        </p:nvSpPr>
        <p:spPr>
          <a:xfrm>
            <a:off x="887983" y="1612138"/>
            <a:ext cx="10139045" cy="522579"/>
          </a:xfrm>
          <a:prstGeom prst="rect">
            <a:avLst/>
          </a:prstGeom>
        </p:spPr>
        <p:txBody>
          <a:bodyPr vert="horz" wrap="square" lIns="0" tIns="12700" rIns="0" bIns="0" rtlCol="0">
            <a:spAutoFit/>
          </a:bodyPr>
          <a:lstStyle/>
          <a:p>
            <a:pPr marL="989330" marR="5080" indent="-977265" algn="ctr">
              <a:lnSpc>
                <a:spcPct val="120700"/>
              </a:lnSpc>
              <a:spcBef>
                <a:spcPts val="100"/>
              </a:spcBef>
            </a:pPr>
            <a:r>
              <a:rPr lang="en-US" sz="1400" b="1" dirty="0">
                <a:latin typeface="Lucida Grande"/>
                <a:cs typeface="Arial"/>
              </a:rPr>
              <a:t>This problem was fixed by Lean and Agile methodologies. These methodologies strictly </a:t>
            </a:r>
            <a:r>
              <a:rPr lang="en-US" sz="1400" b="1" dirty="0" err="1">
                <a:latin typeface="Lucida Grande"/>
                <a:cs typeface="Arial"/>
              </a:rPr>
              <a:t>focussed</a:t>
            </a:r>
            <a:r>
              <a:rPr lang="en-US" sz="1400" b="1" dirty="0">
                <a:latin typeface="Lucida Grande"/>
                <a:cs typeface="Arial"/>
              </a:rPr>
              <a:t> on customer </a:t>
            </a:r>
          </a:p>
          <a:p>
            <a:pPr marL="989330" marR="5080" indent="-977265" algn="ctr">
              <a:lnSpc>
                <a:spcPct val="120700"/>
              </a:lnSpc>
              <a:spcBef>
                <a:spcPts val="100"/>
              </a:spcBef>
            </a:pPr>
            <a:r>
              <a:rPr lang="en-US" sz="1400" b="1" dirty="0">
                <a:latin typeface="Lucida Grande"/>
                <a:cs typeface="Arial"/>
              </a:rPr>
              <a:t>feedback and improving the software quality that too in a shorter development lifecycle </a:t>
            </a:r>
            <a:endParaRPr sz="1400" b="1" dirty="0">
              <a:latin typeface="Lucida Grande"/>
              <a:cs typeface="Arial"/>
            </a:endParaRPr>
          </a:p>
        </p:txBody>
      </p:sp>
      <p:sp>
        <p:nvSpPr>
          <p:cNvPr id="15" name="object 8">
            <a:extLst>
              <a:ext uri="{FF2B5EF4-FFF2-40B4-BE49-F238E27FC236}">
                <a16:creationId xmlns:a16="http://schemas.microsoft.com/office/drawing/2014/main" id="{51456A1E-7EE0-1149-A90F-E4771C9DC1D8}"/>
              </a:ext>
            </a:extLst>
          </p:cNvPr>
          <p:cNvSpPr txBox="1">
            <a:spLocks noGrp="1"/>
          </p:cNvSpPr>
          <p:nvPr>
            <p:ph type="title"/>
          </p:nvPr>
        </p:nvSpPr>
        <p:spPr>
          <a:xfrm>
            <a:off x="354584" y="266191"/>
            <a:ext cx="2745740"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F4778"/>
                </a:solidFill>
                <a:latin typeface="Lucida Grande"/>
                <a:cs typeface="Gill Sans MT"/>
              </a:rPr>
              <a:t>Summarizing</a:t>
            </a:r>
          </a:p>
        </p:txBody>
      </p:sp>
      <p:sp>
        <p:nvSpPr>
          <p:cNvPr id="16" name="object 12">
            <a:extLst>
              <a:ext uri="{FF2B5EF4-FFF2-40B4-BE49-F238E27FC236}">
                <a16:creationId xmlns:a16="http://schemas.microsoft.com/office/drawing/2014/main" id="{DF8D1625-44E8-61BE-49D9-370EC2A88FD5}"/>
              </a:ext>
            </a:extLst>
          </p:cNvPr>
          <p:cNvSpPr txBox="1"/>
          <p:nvPr/>
        </p:nvSpPr>
        <p:spPr>
          <a:xfrm>
            <a:off x="3733800" y="4972183"/>
            <a:ext cx="928497"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C2C2C"/>
                </a:solidFill>
                <a:latin typeface="Lucida Grande" panose="020B0600040502020204"/>
                <a:cs typeface="Arial Narrow"/>
              </a:rPr>
              <a:t>Customers</a:t>
            </a:r>
            <a:endParaRPr sz="1200" dirty="0">
              <a:latin typeface="Lucida Grande" panose="020B0600040502020204"/>
              <a:cs typeface="Arial Narrow"/>
            </a:endParaRPr>
          </a:p>
        </p:txBody>
      </p:sp>
      <p:sp>
        <p:nvSpPr>
          <p:cNvPr id="17" name="object 13">
            <a:extLst>
              <a:ext uri="{FF2B5EF4-FFF2-40B4-BE49-F238E27FC236}">
                <a16:creationId xmlns:a16="http://schemas.microsoft.com/office/drawing/2014/main" id="{824A7BF0-248E-3A64-FDAE-B6FCCF33248D}"/>
              </a:ext>
            </a:extLst>
          </p:cNvPr>
          <p:cNvSpPr txBox="1"/>
          <p:nvPr/>
        </p:nvSpPr>
        <p:spPr>
          <a:xfrm>
            <a:off x="7213218" y="4980813"/>
            <a:ext cx="1625982" cy="197490"/>
          </a:xfrm>
          <a:prstGeom prst="rect">
            <a:avLst/>
          </a:prstGeom>
        </p:spPr>
        <p:txBody>
          <a:bodyPr vert="horz" wrap="square" lIns="0" tIns="12700" rIns="0" bIns="0" rtlCol="0">
            <a:spAutoFit/>
          </a:bodyPr>
          <a:lstStyle/>
          <a:p>
            <a:pPr>
              <a:lnSpc>
                <a:spcPct val="100000"/>
              </a:lnSpc>
              <a:spcBef>
                <a:spcPts val="100"/>
              </a:spcBef>
            </a:pPr>
            <a:r>
              <a:rPr sz="1200" dirty="0" err="1">
                <a:solidFill>
                  <a:schemeClr val="tx1"/>
                </a:solidFill>
                <a:latin typeface="Lucida Grande" panose="020B0600040502020204"/>
                <a:cs typeface="Arial Narrow"/>
              </a:rPr>
              <a:t>Softw</a:t>
            </a:r>
            <a:r>
              <a:rPr lang="en-IN" sz="1200" dirty="0" err="1">
                <a:solidFill>
                  <a:schemeClr val="tx1"/>
                </a:solidFill>
                <a:latin typeface="Lucida Grande" panose="020B0600040502020204"/>
                <a:cs typeface="Arial Narrow"/>
              </a:rPr>
              <a:t>ar</a:t>
            </a:r>
            <a:r>
              <a:rPr sz="1200" dirty="0">
                <a:solidFill>
                  <a:schemeClr val="tx1"/>
                </a:solidFill>
                <a:latin typeface="Lucida Grande" panose="020B0600040502020204"/>
                <a:cs typeface="Arial Narrow"/>
              </a:rPr>
              <a:t>e Comp</a:t>
            </a:r>
            <a:r>
              <a:rPr lang="en-IN" sz="1200" dirty="0">
                <a:solidFill>
                  <a:schemeClr val="tx1"/>
                </a:solidFill>
                <a:latin typeface="Lucida Grande" panose="020B0600040502020204"/>
                <a:cs typeface="Arial Narrow"/>
              </a:rPr>
              <a:t>a</a:t>
            </a:r>
            <a:r>
              <a:rPr sz="1200" dirty="0" err="1">
                <a:solidFill>
                  <a:schemeClr val="tx1"/>
                </a:solidFill>
                <a:latin typeface="Lucida Grande" panose="020B0600040502020204"/>
                <a:cs typeface="Arial Narrow"/>
              </a:rPr>
              <a:t>ny</a:t>
            </a:r>
            <a:endParaRPr sz="1200" dirty="0">
              <a:solidFill>
                <a:schemeClr val="tx1"/>
              </a:solidFill>
              <a:latin typeface="Lucida Grande" panose="020B0600040502020204"/>
              <a:cs typeface="Arial Narrow"/>
            </a:endParaRPr>
          </a:p>
        </p:txBody>
      </p:sp>
      <p:pic>
        <p:nvPicPr>
          <p:cNvPr id="18" name="Picture 17">
            <a:extLst>
              <a:ext uri="{FF2B5EF4-FFF2-40B4-BE49-F238E27FC236}">
                <a16:creationId xmlns:a16="http://schemas.microsoft.com/office/drawing/2014/main" id="{9FBD727E-8693-506D-9EC2-B8F975DE4D67}"/>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2000"/>
                    </a14:imgEffect>
                    <a14:imgEffect>
                      <a14:brightnessContrast bright="27000" contrast="31000"/>
                    </a14:imgEffect>
                  </a14:imgLayer>
                </a14:imgProps>
              </a:ext>
            </a:extLst>
          </a:blip>
          <a:srcRect r="66718"/>
          <a:stretch/>
        </p:blipFill>
        <p:spPr>
          <a:xfrm>
            <a:off x="3429000" y="3352800"/>
            <a:ext cx="1752600" cy="1470787"/>
          </a:xfrm>
          <a:prstGeom prst="rect">
            <a:avLst/>
          </a:prstGeom>
        </p:spPr>
      </p:pic>
      <p:pic>
        <p:nvPicPr>
          <p:cNvPr id="19" name="Picture 18">
            <a:extLst>
              <a:ext uri="{FF2B5EF4-FFF2-40B4-BE49-F238E27FC236}">
                <a16:creationId xmlns:a16="http://schemas.microsoft.com/office/drawing/2014/main" id="{D9D7CE4E-D611-8D05-1B77-24074DDD8010}"/>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2000"/>
                    </a14:imgEffect>
                    <a14:imgEffect>
                      <a14:brightnessContrast bright="27000" contrast="31000"/>
                    </a14:imgEffect>
                  </a14:imgLayer>
                </a14:imgProps>
              </a:ext>
            </a:extLst>
          </a:blip>
          <a:srcRect l="66718"/>
          <a:stretch/>
        </p:blipFill>
        <p:spPr>
          <a:xfrm>
            <a:off x="6942276" y="3352800"/>
            <a:ext cx="1752600" cy="1470787"/>
          </a:xfrm>
          <a:prstGeom prst="rect">
            <a:avLst/>
          </a:prstGeom>
        </p:spPr>
      </p:pic>
      <p:pic>
        <p:nvPicPr>
          <p:cNvPr id="21" name="Picture 20">
            <a:extLst>
              <a:ext uri="{FF2B5EF4-FFF2-40B4-BE49-F238E27FC236}">
                <a16:creationId xmlns:a16="http://schemas.microsoft.com/office/drawing/2014/main" id="{3725CEBA-0C1D-D537-BCD3-AE570B6D9121}"/>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100000"/>
                    </a14:imgEffect>
                    <a14:imgEffect>
                      <a14:brightnessContrast bright="19000" contrast="27000"/>
                    </a14:imgEffect>
                  </a14:imgLayer>
                </a14:imgProps>
              </a:ext>
            </a:extLst>
          </a:blip>
          <a:stretch>
            <a:fillRect/>
          </a:stretch>
        </p:blipFill>
        <p:spPr>
          <a:xfrm>
            <a:off x="5257800" y="3505200"/>
            <a:ext cx="1341236" cy="15012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3B96D3A-6AE6-E625-7254-405DB70B3956}"/>
              </a:ext>
            </a:extLst>
          </p:cNvPr>
          <p:cNvSpPr/>
          <p:nvPr/>
        </p:nvSpPr>
        <p:spPr>
          <a:xfrm>
            <a:off x="3962400" y="5715000"/>
            <a:ext cx="3568192" cy="533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F8DB839B-B57F-EEDA-6C38-D09A4D141B08}"/>
              </a:ext>
            </a:extLst>
          </p:cNvPr>
          <p:cNvSpPr/>
          <p:nvPr/>
        </p:nvSpPr>
        <p:spPr>
          <a:xfrm>
            <a:off x="990600" y="1295400"/>
            <a:ext cx="10134600" cy="1143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object 16"/>
          <p:cNvSpPr txBox="1"/>
          <p:nvPr/>
        </p:nvSpPr>
        <p:spPr>
          <a:xfrm>
            <a:off x="4076449" y="5830070"/>
            <a:ext cx="3595371" cy="335989"/>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242424"/>
                </a:solidFill>
                <a:latin typeface="Lucida Grande" panose="020B0600040502020204"/>
                <a:cs typeface="Times New Roman"/>
              </a:rPr>
              <a:t>Why do we need DevOps!?</a:t>
            </a:r>
            <a:endParaRPr sz="2100" dirty="0">
              <a:latin typeface="Lucida Grande" panose="020B0600040502020204"/>
              <a:cs typeface="Times New Roman"/>
            </a:endParaRPr>
          </a:p>
        </p:txBody>
      </p:sp>
      <p:sp>
        <p:nvSpPr>
          <p:cNvPr id="19" name="object 8">
            <a:extLst>
              <a:ext uri="{FF2B5EF4-FFF2-40B4-BE49-F238E27FC236}">
                <a16:creationId xmlns:a16="http://schemas.microsoft.com/office/drawing/2014/main" id="{E68F5383-2467-F744-943B-55DB2B319312}"/>
              </a:ext>
            </a:extLst>
          </p:cNvPr>
          <p:cNvSpPr txBox="1">
            <a:spLocks noGrp="1"/>
          </p:cNvSpPr>
          <p:nvPr>
            <p:ph type="title"/>
          </p:nvPr>
        </p:nvSpPr>
        <p:spPr>
          <a:xfrm>
            <a:off x="354584" y="266191"/>
            <a:ext cx="2745740"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F4778"/>
                </a:solidFill>
                <a:latin typeface="Lucida Grande"/>
                <a:cs typeface="Gill Sans MT"/>
              </a:rPr>
              <a:t>Summarizing</a:t>
            </a:r>
          </a:p>
        </p:txBody>
      </p:sp>
      <p:sp>
        <p:nvSpPr>
          <p:cNvPr id="20" name="object 9">
            <a:extLst>
              <a:ext uri="{FF2B5EF4-FFF2-40B4-BE49-F238E27FC236}">
                <a16:creationId xmlns:a16="http://schemas.microsoft.com/office/drawing/2014/main" id="{6217E892-841D-0C71-2739-3B9EC31015FE}"/>
              </a:ext>
            </a:extLst>
          </p:cNvPr>
          <p:cNvSpPr txBox="1"/>
          <p:nvPr/>
        </p:nvSpPr>
        <p:spPr>
          <a:xfrm>
            <a:off x="887983" y="1612138"/>
            <a:ext cx="10139045" cy="522579"/>
          </a:xfrm>
          <a:prstGeom prst="rect">
            <a:avLst/>
          </a:prstGeom>
        </p:spPr>
        <p:txBody>
          <a:bodyPr vert="horz" wrap="square" lIns="0" tIns="12700" rIns="0" bIns="0" rtlCol="0">
            <a:spAutoFit/>
          </a:bodyPr>
          <a:lstStyle/>
          <a:p>
            <a:pPr marL="989330" marR="5080" indent="-977265" algn="ctr">
              <a:lnSpc>
                <a:spcPct val="120700"/>
              </a:lnSpc>
              <a:spcBef>
                <a:spcPts val="100"/>
              </a:spcBef>
            </a:pPr>
            <a:r>
              <a:rPr lang="en-US" sz="1400" b="1" dirty="0">
                <a:latin typeface="Lucida Grande"/>
                <a:cs typeface="Arial"/>
              </a:rPr>
              <a:t>This problem was fixed by Lean and Agile methodologies. These methodologies strictly </a:t>
            </a:r>
            <a:r>
              <a:rPr lang="en-US" sz="1400" b="1" dirty="0" err="1">
                <a:latin typeface="Lucida Grande"/>
                <a:cs typeface="Arial"/>
              </a:rPr>
              <a:t>focussed</a:t>
            </a:r>
            <a:r>
              <a:rPr lang="en-US" sz="1400" b="1" dirty="0">
                <a:latin typeface="Lucida Grande"/>
                <a:cs typeface="Arial"/>
              </a:rPr>
              <a:t> on customer </a:t>
            </a:r>
          </a:p>
          <a:p>
            <a:pPr marL="989330" marR="5080" indent="-977265" algn="ctr">
              <a:lnSpc>
                <a:spcPct val="120700"/>
              </a:lnSpc>
              <a:spcBef>
                <a:spcPts val="100"/>
              </a:spcBef>
            </a:pPr>
            <a:r>
              <a:rPr lang="en-US" sz="1400" b="1" dirty="0">
                <a:latin typeface="Lucida Grande"/>
                <a:cs typeface="Arial"/>
              </a:rPr>
              <a:t>feedback and improving the software quality that too in a shorter development lifecycle </a:t>
            </a:r>
            <a:endParaRPr sz="1400" b="1" dirty="0">
              <a:latin typeface="Lucida Grande"/>
              <a:cs typeface="Arial"/>
            </a:endParaRPr>
          </a:p>
        </p:txBody>
      </p:sp>
      <p:sp>
        <p:nvSpPr>
          <p:cNvPr id="21" name="object 12">
            <a:extLst>
              <a:ext uri="{FF2B5EF4-FFF2-40B4-BE49-F238E27FC236}">
                <a16:creationId xmlns:a16="http://schemas.microsoft.com/office/drawing/2014/main" id="{A633138A-AE5A-A2C1-CDD2-3EE084B0F552}"/>
              </a:ext>
            </a:extLst>
          </p:cNvPr>
          <p:cNvSpPr txBox="1"/>
          <p:nvPr/>
        </p:nvSpPr>
        <p:spPr>
          <a:xfrm>
            <a:off x="3733800" y="4972183"/>
            <a:ext cx="928497" cy="1974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2C2C2C"/>
                </a:solidFill>
                <a:latin typeface="Lucida Grande" panose="020B0600040502020204"/>
                <a:cs typeface="Arial Narrow"/>
              </a:rPr>
              <a:t>Customers.</a:t>
            </a:r>
            <a:endParaRPr sz="1200" dirty="0">
              <a:latin typeface="Lucida Grande" panose="020B0600040502020204"/>
              <a:cs typeface="Arial Narrow"/>
            </a:endParaRPr>
          </a:p>
        </p:txBody>
      </p:sp>
      <p:sp>
        <p:nvSpPr>
          <p:cNvPr id="22" name="object 13">
            <a:extLst>
              <a:ext uri="{FF2B5EF4-FFF2-40B4-BE49-F238E27FC236}">
                <a16:creationId xmlns:a16="http://schemas.microsoft.com/office/drawing/2014/main" id="{8DDC71DF-D2FE-EA7D-12E2-A51A852ED4AC}"/>
              </a:ext>
            </a:extLst>
          </p:cNvPr>
          <p:cNvSpPr txBox="1"/>
          <p:nvPr/>
        </p:nvSpPr>
        <p:spPr>
          <a:xfrm>
            <a:off x="7213218" y="4980813"/>
            <a:ext cx="1625982" cy="197490"/>
          </a:xfrm>
          <a:prstGeom prst="rect">
            <a:avLst/>
          </a:prstGeom>
        </p:spPr>
        <p:txBody>
          <a:bodyPr vert="horz" wrap="square" lIns="0" tIns="12700" rIns="0" bIns="0" rtlCol="0">
            <a:spAutoFit/>
          </a:bodyPr>
          <a:lstStyle/>
          <a:p>
            <a:pPr>
              <a:lnSpc>
                <a:spcPct val="100000"/>
              </a:lnSpc>
              <a:spcBef>
                <a:spcPts val="100"/>
              </a:spcBef>
            </a:pPr>
            <a:r>
              <a:rPr sz="1200" dirty="0" err="1">
                <a:solidFill>
                  <a:schemeClr val="tx1"/>
                </a:solidFill>
                <a:latin typeface="Lucida Grande" panose="020B0600040502020204"/>
                <a:cs typeface="Arial Narrow"/>
              </a:rPr>
              <a:t>Softw</a:t>
            </a:r>
            <a:r>
              <a:rPr lang="en-IN" sz="1200" dirty="0" err="1">
                <a:solidFill>
                  <a:schemeClr val="tx1"/>
                </a:solidFill>
                <a:latin typeface="Lucida Grande" panose="020B0600040502020204"/>
                <a:cs typeface="Arial Narrow"/>
              </a:rPr>
              <a:t>ar</a:t>
            </a:r>
            <a:r>
              <a:rPr sz="1200" dirty="0">
                <a:solidFill>
                  <a:schemeClr val="tx1"/>
                </a:solidFill>
                <a:latin typeface="Lucida Grande" panose="020B0600040502020204"/>
                <a:cs typeface="Arial Narrow"/>
              </a:rPr>
              <a:t>e Comp</a:t>
            </a:r>
            <a:r>
              <a:rPr lang="en-IN" sz="1200" dirty="0">
                <a:solidFill>
                  <a:schemeClr val="tx1"/>
                </a:solidFill>
                <a:latin typeface="Lucida Grande" panose="020B0600040502020204"/>
                <a:cs typeface="Arial Narrow"/>
              </a:rPr>
              <a:t>a</a:t>
            </a:r>
            <a:r>
              <a:rPr sz="1200" dirty="0" err="1">
                <a:solidFill>
                  <a:schemeClr val="tx1"/>
                </a:solidFill>
                <a:latin typeface="Lucida Grande" panose="020B0600040502020204"/>
                <a:cs typeface="Arial Narrow"/>
              </a:rPr>
              <a:t>ny</a:t>
            </a:r>
            <a:endParaRPr sz="1200" dirty="0">
              <a:solidFill>
                <a:schemeClr val="tx1"/>
              </a:solidFill>
              <a:latin typeface="Lucida Grande" panose="020B0600040502020204"/>
              <a:cs typeface="Arial Narrow"/>
            </a:endParaRPr>
          </a:p>
        </p:txBody>
      </p:sp>
      <p:pic>
        <p:nvPicPr>
          <p:cNvPr id="23" name="Picture 22">
            <a:extLst>
              <a:ext uri="{FF2B5EF4-FFF2-40B4-BE49-F238E27FC236}">
                <a16:creationId xmlns:a16="http://schemas.microsoft.com/office/drawing/2014/main" id="{F2DD5F47-620A-D14C-64A0-0BDFF5AFCCFC}"/>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2000"/>
                    </a14:imgEffect>
                    <a14:imgEffect>
                      <a14:brightnessContrast bright="27000" contrast="31000"/>
                    </a14:imgEffect>
                  </a14:imgLayer>
                </a14:imgProps>
              </a:ext>
            </a:extLst>
          </a:blip>
          <a:srcRect r="66718"/>
          <a:stretch/>
        </p:blipFill>
        <p:spPr>
          <a:xfrm>
            <a:off x="3429000" y="3352800"/>
            <a:ext cx="1752600" cy="1470787"/>
          </a:xfrm>
          <a:prstGeom prst="rect">
            <a:avLst/>
          </a:prstGeom>
        </p:spPr>
      </p:pic>
      <p:pic>
        <p:nvPicPr>
          <p:cNvPr id="24" name="Picture 23">
            <a:extLst>
              <a:ext uri="{FF2B5EF4-FFF2-40B4-BE49-F238E27FC236}">
                <a16:creationId xmlns:a16="http://schemas.microsoft.com/office/drawing/2014/main" id="{30F7FF3E-1B0B-48C9-2F03-8561EC428B37}"/>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2000"/>
                    </a14:imgEffect>
                    <a14:imgEffect>
                      <a14:brightnessContrast bright="27000" contrast="31000"/>
                    </a14:imgEffect>
                  </a14:imgLayer>
                </a14:imgProps>
              </a:ext>
            </a:extLst>
          </a:blip>
          <a:srcRect l="66718"/>
          <a:stretch/>
        </p:blipFill>
        <p:spPr>
          <a:xfrm>
            <a:off x="6942276" y="3352800"/>
            <a:ext cx="1752600" cy="1470787"/>
          </a:xfrm>
          <a:prstGeom prst="rect">
            <a:avLst/>
          </a:prstGeom>
        </p:spPr>
      </p:pic>
      <p:pic>
        <p:nvPicPr>
          <p:cNvPr id="25" name="Picture 24">
            <a:extLst>
              <a:ext uri="{FF2B5EF4-FFF2-40B4-BE49-F238E27FC236}">
                <a16:creationId xmlns:a16="http://schemas.microsoft.com/office/drawing/2014/main" id="{DAABC355-4062-B192-0800-0E9FA6A4809C}"/>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100000"/>
                    </a14:imgEffect>
                    <a14:imgEffect>
                      <a14:brightnessContrast bright="19000" contrast="27000"/>
                    </a14:imgEffect>
                  </a14:imgLayer>
                </a14:imgProps>
              </a:ext>
            </a:extLst>
          </a:blip>
          <a:stretch>
            <a:fillRect/>
          </a:stretch>
        </p:blipFill>
        <p:spPr>
          <a:xfrm>
            <a:off x="5257800" y="3505200"/>
            <a:ext cx="1341236" cy="15012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31951" y="3181476"/>
            <a:ext cx="5159249" cy="782265"/>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sz="5000" b="0" dirty="0">
                <a:solidFill>
                  <a:schemeClr val="accent4">
                    <a:lumMod val="50000"/>
                  </a:schemeClr>
                </a:solidFill>
                <a:latin typeface="Lucida Grande" panose="020B0600040502020204"/>
              </a:rPr>
              <a:t>Why DevOps?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2628140"/>
            <a:ext cx="9525000" cy="800860"/>
          </a:xfrm>
          <a:prstGeom prst="rect">
            <a:avLst/>
          </a:prstGeom>
          <a:effectLst>
            <a:outerShdw blurRad="50800" dist="38100" dir="8100000" algn="tr" rotWithShape="0">
              <a:prstClr val="black">
                <a:alpha val="40000"/>
              </a:prstClr>
            </a:outerShdw>
          </a:effectLst>
        </p:spPr>
        <p:txBody>
          <a:bodyPr vert="horz" wrap="square" lIns="0" tIns="56515" rIns="0" bIns="0" rtlCol="0">
            <a:spAutoFit/>
          </a:bodyPr>
          <a:lstStyle/>
          <a:p>
            <a:pPr marL="431800" marR="5080" indent="-419100" algn="ctr">
              <a:lnSpc>
                <a:spcPts val="5750"/>
              </a:lnSpc>
              <a:spcBef>
                <a:spcPts val="445"/>
              </a:spcBef>
              <a:tabLst>
                <a:tab pos="1815464" algn="l"/>
                <a:tab pos="2487295" algn="l"/>
              </a:tabLst>
            </a:pPr>
            <a:r>
              <a:rPr sz="5250" b="0" dirty="0">
                <a:solidFill>
                  <a:schemeClr val="accent4">
                    <a:lumMod val="50000"/>
                  </a:schemeClr>
                </a:solidFill>
                <a:latin typeface="Lucida Grande" panose="020B0600040502020204"/>
                <a:cs typeface="Arial"/>
              </a:rPr>
              <a:t>What</a:t>
            </a:r>
            <a:r>
              <a:rPr lang="en-US" sz="5250" b="0" dirty="0">
                <a:solidFill>
                  <a:schemeClr val="accent4">
                    <a:lumMod val="50000"/>
                  </a:schemeClr>
                </a:solidFill>
                <a:latin typeface="Lucida Grande" panose="020B0600040502020204"/>
                <a:cs typeface="Arial"/>
              </a:rPr>
              <a:t> </a:t>
            </a:r>
            <a:r>
              <a:rPr sz="5250" b="0" dirty="0">
                <a:solidFill>
                  <a:schemeClr val="accent4">
                    <a:lumMod val="50000"/>
                  </a:schemeClr>
                </a:solidFill>
                <a:latin typeface="Lucida Grande" panose="020B0600040502020204"/>
                <a:cs typeface="Arial"/>
              </a:rPr>
              <a:t>is</a:t>
            </a:r>
            <a:r>
              <a:rPr lang="en-US" sz="5250" b="0" dirty="0">
                <a:solidFill>
                  <a:schemeClr val="accent4">
                    <a:lumMod val="50000"/>
                  </a:schemeClr>
                </a:solidFill>
                <a:latin typeface="Lucida Grande" panose="020B0600040502020204"/>
                <a:cs typeface="Arial"/>
              </a:rPr>
              <a:t> </a:t>
            </a:r>
            <a:r>
              <a:rPr sz="5250" b="0" dirty="0">
                <a:solidFill>
                  <a:schemeClr val="accent4">
                    <a:lumMod val="50000"/>
                  </a:schemeClr>
                </a:solidFill>
                <a:latin typeface="Lucida Grande" panose="020B0600040502020204"/>
                <a:cs typeface="Arial"/>
              </a:rPr>
              <a:t>Software Development?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7AA326C-B566-D521-6B68-92A6C911829B}"/>
              </a:ext>
            </a:extLst>
          </p:cNvPr>
          <p:cNvSpPr/>
          <p:nvPr/>
        </p:nvSpPr>
        <p:spPr>
          <a:xfrm>
            <a:off x="7008368" y="2514600"/>
            <a:ext cx="4574032" cy="2362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object 6"/>
          <p:cNvSpPr txBox="1">
            <a:spLocks noGrp="1"/>
          </p:cNvSpPr>
          <p:nvPr>
            <p:ph type="title"/>
          </p:nvPr>
        </p:nvSpPr>
        <p:spPr>
          <a:xfrm>
            <a:off x="354583" y="266191"/>
            <a:ext cx="3495801"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5F4778"/>
                </a:solidFill>
                <a:latin typeface="Lucida Grande"/>
              </a:rPr>
              <a:t>Why DevOps?</a:t>
            </a:r>
          </a:p>
        </p:txBody>
      </p:sp>
      <p:sp>
        <p:nvSpPr>
          <p:cNvPr id="11" name="object 11"/>
          <p:cNvSpPr txBox="1"/>
          <p:nvPr/>
        </p:nvSpPr>
        <p:spPr>
          <a:xfrm>
            <a:off x="7008368" y="2833370"/>
            <a:ext cx="4361180" cy="1599797"/>
          </a:xfrm>
          <a:prstGeom prst="rect">
            <a:avLst/>
          </a:prstGeom>
        </p:spPr>
        <p:txBody>
          <a:bodyPr vert="horz" wrap="square" lIns="0" tIns="50165" rIns="0" bIns="0" rtlCol="0">
            <a:spAutoFit/>
          </a:bodyPr>
          <a:lstStyle/>
          <a:p>
            <a:pPr marR="3810" algn="ctr">
              <a:lnSpc>
                <a:spcPct val="100000"/>
              </a:lnSpc>
              <a:spcBef>
                <a:spcPts val="395"/>
              </a:spcBef>
            </a:pPr>
            <a:r>
              <a:rPr lang="en-US" sz="1400" b="1" dirty="0">
                <a:solidFill>
                  <a:schemeClr val="tx1"/>
                </a:solidFill>
                <a:latin typeface="Lucida Grande"/>
                <a:cs typeface="Trebuchet MS"/>
              </a:rPr>
              <a:t>Although, the software quality was improved. </a:t>
            </a:r>
          </a:p>
          <a:p>
            <a:pPr marR="3810" algn="ctr">
              <a:lnSpc>
                <a:spcPct val="100000"/>
              </a:lnSpc>
              <a:spcBef>
                <a:spcPts val="395"/>
              </a:spcBef>
            </a:pPr>
            <a:r>
              <a:rPr lang="en-US" sz="1400" b="1" dirty="0">
                <a:solidFill>
                  <a:schemeClr val="tx1"/>
                </a:solidFill>
                <a:latin typeface="Lucida Grande"/>
                <a:cs typeface="Trebuchet MS"/>
              </a:rPr>
              <a:t>We still had a lack of efficiency among the </a:t>
            </a:r>
          </a:p>
          <a:p>
            <a:pPr marR="3810" algn="ctr">
              <a:lnSpc>
                <a:spcPct val="100000"/>
              </a:lnSpc>
              <a:spcBef>
                <a:spcPts val="395"/>
              </a:spcBef>
            </a:pPr>
            <a:r>
              <a:rPr lang="en-US" sz="1400" b="1" dirty="0">
                <a:solidFill>
                  <a:schemeClr val="tx1"/>
                </a:solidFill>
                <a:latin typeface="Lucida Grande"/>
                <a:cs typeface="Trebuchet MS"/>
              </a:rPr>
              <a:t>development team. A typical software </a:t>
            </a:r>
          </a:p>
          <a:p>
            <a:pPr marR="3810" algn="ctr">
              <a:lnSpc>
                <a:spcPct val="100000"/>
              </a:lnSpc>
              <a:spcBef>
                <a:spcPts val="395"/>
              </a:spcBef>
            </a:pPr>
            <a:r>
              <a:rPr lang="en-US" sz="1400" b="1" dirty="0">
                <a:solidFill>
                  <a:schemeClr val="tx1"/>
                </a:solidFill>
                <a:latin typeface="Lucida Grande"/>
                <a:cs typeface="Trebuchet MS"/>
              </a:rPr>
              <a:t>development team consists of Developers and </a:t>
            </a:r>
          </a:p>
          <a:p>
            <a:pPr marR="3810" algn="ctr">
              <a:lnSpc>
                <a:spcPct val="100000"/>
              </a:lnSpc>
              <a:spcBef>
                <a:spcPts val="395"/>
              </a:spcBef>
            </a:pPr>
            <a:r>
              <a:rPr lang="en-US" sz="1400" b="1" dirty="0">
                <a:solidFill>
                  <a:schemeClr val="tx1"/>
                </a:solidFill>
                <a:latin typeface="Lucida Grande"/>
                <a:cs typeface="Trebuchet MS"/>
              </a:rPr>
              <a:t>Operations employees. Let us understand their </a:t>
            </a:r>
          </a:p>
          <a:p>
            <a:pPr marR="3810" algn="ctr">
              <a:lnSpc>
                <a:spcPct val="100000"/>
              </a:lnSpc>
              <a:spcBef>
                <a:spcPts val="395"/>
              </a:spcBef>
            </a:pPr>
            <a:r>
              <a:rPr lang="en-US" sz="1400" b="1" dirty="0">
                <a:solidFill>
                  <a:schemeClr val="tx1"/>
                </a:solidFill>
                <a:latin typeface="Lucida Grande"/>
                <a:cs typeface="Trebuchet MS"/>
              </a:rPr>
              <a:t>job roles </a:t>
            </a:r>
          </a:p>
        </p:txBody>
      </p:sp>
      <p:pic>
        <p:nvPicPr>
          <p:cNvPr id="13" name="Picture 12">
            <a:extLst>
              <a:ext uri="{FF2B5EF4-FFF2-40B4-BE49-F238E27FC236}">
                <a16:creationId xmlns:a16="http://schemas.microsoft.com/office/drawing/2014/main" id="{D3CB28E6-CD80-4AA2-6715-AEB25C2A6F09}"/>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9000"/>
                    </a14:imgEffect>
                    <a14:imgEffect>
                      <a14:brightnessContrast bright="4000"/>
                    </a14:imgEffect>
                  </a14:imgLayer>
                </a14:imgProps>
              </a:ext>
            </a:extLst>
          </a:blip>
          <a:stretch>
            <a:fillRect/>
          </a:stretch>
        </p:blipFill>
        <p:spPr>
          <a:xfrm>
            <a:off x="1236008" y="1600200"/>
            <a:ext cx="4846740" cy="38255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6F92301-4E95-715D-1510-FE09091D919A}"/>
              </a:ext>
            </a:extLst>
          </p:cNvPr>
          <p:cNvSpPr/>
          <p:nvPr/>
        </p:nvSpPr>
        <p:spPr>
          <a:xfrm>
            <a:off x="1066800" y="1600200"/>
            <a:ext cx="4250689" cy="4267200"/>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F16BD36F-3818-78D4-5620-2AEC9E1E8383}"/>
              </a:ext>
            </a:extLst>
          </p:cNvPr>
          <p:cNvSpPr/>
          <p:nvPr/>
        </p:nvSpPr>
        <p:spPr>
          <a:xfrm>
            <a:off x="6705600" y="1600200"/>
            <a:ext cx="4250689" cy="4267200"/>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FFFFF"/>
              </a:clrFrom>
              <a:clrTo>
                <a:srgbClr val="FFFFFF">
                  <a:alpha val="0"/>
                </a:srgbClr>
              </a:clrTo>
            </a:clrChange>
          </a:blip>
          <a:stretch>
            <a:fillRect/>
          </a:stretch>
        </p:blipFill>
        <p:spPr>
          <a:xfrm>
            <a:off x="2499486" y="3840351"/>
            <a:ext cx="1402080" cy="1255777"/>
          </a:xfrm>
          <a:prstGeom prst="rect">
            <a:avLst/>
          </a:prstGeom>
        </p:spPr>
      </p:pic>
      <p:pic>
        <p:nvPicPr>
          <p:cNvPr id="3" name="object 3"/>
          <p:cNvPicPr/>
          <p:nvPr/>
        </p:nvPicPr>
        <p:blipFill>
          <a:blip r:embed="rId3" cstate="print">
            <a:clrChange>
              <a:clrFrom>
                <a:srgbClr val="FFFFFF"/>
              </a:clrFrom>
              <a:clrTo>
                <a:srgbClr val="FFFFFF">
                  <a:alpha val="0"/>
                </a:srgbClr>
              </a:clrTo>
            </a:clrChange>
          </a:blip>
          <a:stretch>
            <a:fillRect/>
          </a:stretch>
        </p:blipFill>
        <p:spPr>
          <a:xfrm>
            <a:off x="8363839" y="3852670"/>
            <a:ext cx="1304545" cy="1426465"/>
          </a:xfrm>
          <a:prstGeom prst="rect">
            <a:avLst/>
          </a:prstGeom>
        </p:spPr>
      </p:pic>
      <p:sp>
        <p:nvSpPr>
          <p:cNvPr id="4" name="object 4"/>
          <p:cNvSpPr txBox="1">
            <a:spLocks noGrp="1"/>
          </p:cNvSpPr>
          <p:nvPr>
            <p:ph type="title"/>
          </p:nvPr>
        </p:nvSpPr>
        <p:spPr>
          <a:xfrm>
            <a:off x="354584" y="266191"/>
            <a:ext cx="2745740"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5F4778"/>
                </a:solidFill>
                <a:latin typeface="Lucida Grande"/>
              </a:rPr>
              <a:t>Why DevOps?</a:t>
            </a:r>
          </a:p>
        </p:txBody>
      </p:sp>
      <p:sp>
        <p:nvSpPr>
          <p:cNvPr id="5" name="object 5"/>
          <p:cNvSpPr txBox="1"/>
          <p:nvPr/>
        </p:nvSpPr>
        <p:spPr>
          <a:xfrm>
            <a:off x="1436116" y="2006726"/>
            <a:ext cx="3481704" cy="1087285"/>
          </a:xfrm>
          <a:prstGeom prst="rect">
            <a:avLst/>
          </a:prstGeom>
        </p:spPr>
        <p:txBody>
          <a:bodyPr vert="horz" wrap="square" lIns="0" tIns="6350" rIns="0" bIns="0" rtlCol="0">
            <a:spAutoFit/>
          </a:bodyPr>
          <a:lstStyle/>
          <a:p>
            <a:pPr marL="37465" marR="30480" indent="10160" algn="ctr">
              <a:lnSpc>
                <a:spcPct val="123500"/>
              </a:lnSpc>
              <a:spcBef>
                <a:spcPts val="50"/>
              </a:spcBef>
            </a:pPr>
            <a:r>
              <a:rPr lang="en-US" sz="1400" b="1" dirty="0">
                <a:latin typeface="Lucida Grande"/>
                <a:cs typeface="Tahoma"/>
              </a:rPr>
              <a:t>A developer's job is to develop </a:t>
            </a:r>
          </a:p>
          <a:p>
            <a:pPr marL="37465" marR="30480" indent="10160" algn="ctr">
              <a:lnSpc>
                <a:spcPct val="123500"/>
              </a:lnSpc>
              <a:spcBef>
                <a:spcPts val="50"/>
              </a:spcBef>
            </a:pPr>
            <a:r>
              <a:rPr lang="en-US" sz="1400" b="1" dirty="0">
                <a:latin typeface="Lucida Grande"/>
                <a:cs typeface="Tahoma"/>
              </a:rPr>
              <a:t>applications and pass his code to the </a:t>
            </a:r>
          </a:p>
          <a:p>
            <a:pPr marL="37465" marR="30480" indent="10160" algn="ctr">
              <a:lnSpc>
                <a:spcPct val="123500"/>
              </a:lnSpc>
              <a:spcBef>
                <a:spcPts val="50"/>
              </a:spcBef>
            </a:pPr>
            <a:r>
              <a:rPr lang="en-US" sz="1400" b="1" dirty="0">
                <a:latin typeface="Lucida Grande"/>
                <a:cs typeface="Tahoma"/>
              </a:rPr>
              <a:t>operations team </a:t>
            </a:r>
          </a:p>
          <a:p>
            <a:pPr marL="37465" marR="30480" indent="10160" algn="ctr">
              <a:lnSpc>
                <a:spcPct val="123500"/>
              </a:lnSpc>
              <a:spcBef>
                <a:spcPts val="50"/>
              </a:spcBef>
            </a:pPr>
            <a:endParaRPr sz="1400" b="1" dirty="0">
              <a:latin typeface="Lucida Grande"/>
              <a:cs typeface="Tahoma"/>
            </a:endParaRPr>
          </a:p>
        </p:txBody>
      </p:sp>
      <p:sp>
        <p:nvSpPr>
          <p:cNvPr id="6" name="object 6"/>
          <p:cNvSpPr txBox="1"/>
          <p:nvPr/>
        </p:nvSpPr>
        <p:spPr>
          <a:xfrm>
            <a:off x="2843402" y="5297932"/>
            <a:ext cx="1195198" cy="212879"/>
          </a:xfrm>
          <a:prstGeom prst="rect">
            <a:avLst/>
          </a:prstGeom>
        </p:spPr>
        <p:txBody>
          <a:bodyPr vert="horz" wrap="square" lIns="0" tIns="12700" rIns="0" bIns="0" rtlCol="0">
            <a:spAutoFit/>
          </a:bodyPr>
          <a:lstStyle/>
          <a:p>
            <a:pPr marL="12700">
              <a:lnSpc>
                <a:spcPct val="100000"/>
              </a:lnSpc>
              <a:spcBef>
                <a:spcPts val="100"/>
              </a:spcBef>
            </a:pPr>
            <a:r>
              <a:rPr sz="1300" b="1" dirty="0">
                <a:solidFill>
                  <a:srgbClr val="1E1E1E"/>
                </a:solidFill>
                <a:latin typeface="Lucida Grande"/>
                <a:cs typeface="Arial"/>
              </a:rPr>
              <a:t>Developer</a:t>
            </a:r>
            <a:endParaRPr sz="1300" b="1" dirty="0">
              <a:latin typeface="Lucida Grande"/>
              <a:cs typeface="Arial"/>
            </a:endParaRPr>
          </a:p>
        </p:txBody>
      </p:sp>
      <p:sp>
        <p:nvSpPr>
          <p:cNvPr id="7" name="object 7"/>
          <p:cNvSpPr txBox="1"/>
          <p:nvPr/>
        </p:nvSpPr>
        <p:spPr>
          <a:xfrm>
            <a:off x="7098918" y="2006726"/>
            <a:ext cx="3597910" cy="1414105"/>
          </a:xfrm>
          <a:prstGeom prst="rect">
            <a:avLst/>
          </a:prstGeom>
        </p:spPr>
        <p:txBody>
          <a:bodyPr vert="horz" wrap="square" lIns="0" tIns="6350" rIns="0" bIns="0" rtlCol="0">
            <a:spAutoFit/>
          </a:bodyPr>
          <a:lstStyle/>
          <a:p>
            <a:pPr marL="38100" marR="30480" indent="-3175" algn="ctr">
              <a:lnSpc>
                <a:spcPct val="123500"/>
              </a:lnSpc>
              <a:spcBef>
                <a:spcPts val="50"/>
              </a:spcBef>
            </a:pPr>
            <a:r>
              <a:rPr lang="en-US" sz="1400" b="1" dirty="0">
                <a:latin typeface="Lucida Grande"/>
                <a:cs typeface="Tahoma"/>
              </a:rPr>
              <a:t>The operations team job is to test the </a:t>
            </a:r>
          </a:p>
          <a:p>
            <a:pPr marL="38100" marR="30480" indent="-3175" algn="ctr">
              <a:lnSpc>
                <a:spcPct val="123500"/>
              </a:lnSpc>
              <a:spcBef>
                <a:spcPts val="50"/>
              </a:spcBef>
            </a:pPr>
            <a:r>
              <a:rPr lang="en-US" sz="1400" b="1" dirty="0">
                <a:latin typeface="Lucida Grande"/>
                <a:cs typeface="Tahoma"/>
              </a:rPr>
              <a:t>code, and provide feedback to </a:t>
            </a:r>
          </a:p>
          <a:p>
            <a:pPr marL="38100" marR="30480" indent="-3175" algn="ctr">
              <a:lnSpc>
                <a:spcPct val="123500"/>
              </a:lnSpc>
              <a:spcBef>
                <a:spcPts val="50"/>
              </a:spcBef>
            </a:pPr>
            <a:r>
              <a:rPr lang="en-US" sz="1400" b="1" dirty="0">
                <a:latin typeface="Lucida Grande"/>
                <a:cs typeface="Tahoma"/>
              </a:rPr>
              <a:t>developers in case of bugs. If all goes </a:t>
            </a:r>
          </a:p>
          <a:p>
            <a:pPr marL="38100" marR="30480" indent="-3175" algn="ctr">
              <a:lnSpc>
                <a:spcPct val="123500"/>
              </a:lnSpc>
              <a:spcBef>
                <a:spcPts val="50"/>
              </a:spcBef>
            </a:pPr>
            <a:r>
              <a:rPr lang="en-US" sz="1400" b="1" dirty="0">
                <a:latin typeface="Lucida Grande"/>
                <a:cs typeface="Tahoma"/>
              </a:rPr>
              <a:t>well, the operations team uploads the </a:t>
            </a:r>
          </a:p>
          <a:p>
            <a:pPr marL="38100" marR="30480" indent="-3175" algn="ctr">
              <a:lnSpc>
                <a:spcPct val="123500"/>
              </a:lnSpc>
              <a:spcBef>
                <a:spcPts val="50"/>
              </a:spcBef>
            </a:pPr>
            <a:r>
              <a:rPr lang="en-US" sz="1400" b="1" dirty="0">
                <a:latin typeface="Lucida Grande"/>
                <a:cs typeface="Tahoma"/>
              </a:rPr>
              <a:t>code to the build servers </a:t>
            </a:r>
            <a:endParaRPr sz="1400" b="1" dirty="0">
              <a:latin typeface="Lucida Grande"/>
              <a:cs typeface="Tahoma"/>
            </a:endParaRPr>
          </a:p>
        </p:txBody>
      </p:sp>
      <p:sp>
        <p:nvSpPr>
          <p:cNvPr id="8" name="object 8"/>
          <p:cNvSpPr txBox="1"/>
          <p:nvPr/>
        </p:nvSpPr>
        <p:spPr>
          <a:xfrm>
            <a:off x="8546083" y="5297932"/>
            <a:ext cx="1264552" cy="212879"/>
          </a:xfrm>
          <a:prstGeom prst="rect">
            <a:avLst/>
          </a:prstGeom>
        </p:spPr>
        <p:txBody>
          <a:bodyPr vert="horz" wrap="square" lIns="0" tIns="12700" rIns="0" bIns="0" rtlCol="0">
            <a:spAutoFit/>
          </a:bodyPr>
          <a:lstStyle/>
          <a:p>
            <a:pPr marL="12700">
              <a:lnSpc>
                <a:spcPct val="100000"/>
              </a:lnSpc>
              <a:spcBef>
                <a:spcPts val="100"/>
              </a:spcBef>
            </a:pPr>
            <a:r>
              <a:rPr sz="1300" b="1" dirty="0">
                <a:solidFill>
                  <a:srgbClr val="252525"/>
                </a:solidFill>
                <a:latin typeface="Lucida Grande"/>
                <a:cs typeface="Lucida Sans"/>
              </a:rPr>
              <a:t>Operations</a:t>
            </a:r>
            <a:endParaRPr sz="1300" b="1" dirty="0">
              <a:latin typeface="Lucida Grande"/>
              <a:cs typeface="Lucid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79037E1-E833-6F96-62D3-196016F38B47}"/>
              </a:ext>
            </a:extLst>
          </p:cNvPr>
          <p:cNvSpPr/>
          <p:nvPr/>
        </p:nvSpPr>
        <p:spPr>
          <a:xfrm>
            <a:off x="1066800" y="1600200"/>
            <a:ext cx="4250689" cy="4267200"/>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01842A11-5B31-8CCC-E78C-F1B01D388106}"/>
              </a:ext>
            </a:extLst>
          </p:cNvPr>
          <p:cNvSpPr/>
          <p:nvPr/>
        </p:nvSpPr>
        <p:spPr>
          <a:xfrm>
            <a:off x="6705600" y="1600200"/>
            <a:ext cx="4250689" cy="4267200"/>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FFFFF"/>
              </a:clrFrom>
              <a:clrTo>
                <a:srgbClr val="FFFFFF">
                  <a:alpha val="0"/>
                </a:srgbClr>
              </a:clrTo>
            </a:clrChange>
          </a:blip>
          <a:stretch>
            <a:fillRect/>
          </a:stretch>
        </p:blipFill>
        <p:spPr>
          <a:xfrm>
            <a:off x="2109342" y="2401822"/>
            <a:ext cx="1402080" cy="1243585"/>
          </a:xfrm>
          <a:prstGeom prst="rect">
            <a:avLst/>
          </a:prstGeom>
        </p:spPr>
      </p:pic>
      <p:pic>
        <p:nvPicPr>
          <p:cNvPr id="3" name="object 3"/>
          <p:cNvPicPr/>
          <p:nvPr/>
        </p:nvPicPr>
        <p:blipFill>
          <a:blip r:embed="rId3" cstate="print">
            <a:clrChange>
              <a:clrFrom>
                <a:srgbClr val="FFFFFF"/>
              </a:clrFrom>
              <a:clrTo>
                <a:srgbClr val="FFFFFF">
                  <a:alpha val="0"/>
                </a:srgbClr>
              </a:clrTo>
            </a:clrChange>
          </a:blip>
          <a:stretch>
            <a:fillRect/>
          </a:stretch>
        </p:blipFill>
        <p:spPr>
          <a:xfrm>
            <a:off x="5449823" y="3145408"/>
            <a:ext cx="1089505" cy="914406"/>
          </a:xfrm>
          <a:prstGeom prst="rect">
            <a:avLst/>
          </a:prstGeom>
        </p:spPr>
      </p:pic>
      <p:pic>
        <p:nvPicPr>
          <p:cNvPr id="4" name="object 4"/>
          <p:cNvPicPr/>
          <p:nvPr/>
        </p:nvPicPr>
        <p:blipFill>
          <a:blip r:embed="rId4" cstate="print">
            <a:clrChange>
              <a:clrFrom>
                <a:srgbClr val="FDFDFD"/>
              </a:clrFrom>
              <a:clrTo>
                <a:srgbClr val="FDFDFD">
                  <a:alpha val="0"/>
                </a:srgbClr>
              </a:clrTo>
            </a:clrChange>
          </a:blip>
          <a:stretch>
            <a:fillRect/>
          </a:stretch>
        </p:blipFill>
        <p:spPr>
          <a:xfrm>
            <a:off x="8729471" y="2450590"/>
            <a:ext cx="1292352" cy="1414273"/>
          </a:xfrm>
          <a:prstGeom prst="rect">
            <a:avLst/>
          </a:prstGeom>
        </p:spPr>
      </p:pic>
      <p:sp>
        <p:nvSpPr>
          <p:cNvPr id="5" name="object 5"/>
          <p:cNvSpPr txBox="1">
            <a:spLocks noGrp="1"/>
          </p:cNvSpPr>
          <p:nvPr>
            <p:ph type="title"/>
          </p:nvPr>
        </p:nvSpPr>
        <p:spPr>
          <a:xfrm>
            <a:off x="354584" y="266191"/>
            <a:ext cx="2745740"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5F4778"/>
                </a:solidFill>
                <a:latin typeface="Lucida Grande"/>
              </a:rPr>
              <a:t>Why DevOps?</a:t>
            </a:r>
          </a:p>
        </p:txBody>
      </p:sp>
      <p:sp>
        <p:nvSpPr>
          <p:cNvPr id="6" name="object 6"/>
          <p:cNvSpPr txBox="1"/>
          <p:nvPr/>
        </p:nvSpPr>
        <p:spPr>
          <a:xfrm>
            <a:off x="2450210" y="3862323"/>
            <a:ext cx="845819"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F1F1F"/>
                </a:solidFill>
                <a:latin typeface="Lucida Grande"/>
                <a:cs typeface="Lucida Sans"/>
              </a:rPr>
              <a:t>Developer</a:t>
            </a:r>
            <a:endParaRPr sz="1200" b="1" dirty="0">
              <a:latin typeface="Lucida Grande"/>
              <a:cs typeface="Lucida Sans"/>
            </a:endParaRPr>
          </a:p>
        </p:txBody>
      </p:sp>
      <p:sp>
        <p:nvSpPr>
          <p:cNvPr id="7" name="object 7"/>
          <p:cNvSpPr txBox="1"/>
          <p:nvPr/>
        </p:nvSpPr>
        <p:spPr>
          <a:xfrm>
            <a:off x="1497583" y="4573651"/>
            <a:ext cx="2835275" cy="777713"/>
          </a:xfrm>
          <a:prstGeom prst="rect">
            <a:avLst/>
          </a:prstGeom>
        </p:spPr>
        <p:txBody>
          <a:bodyPr vert="horz" wrap="square" lIns="0" tIns="6350" rIns="0" bIns="0" rtlCol="0">
            <a:spAutoFit/>
          </a:bodyPr>
          <a:lstStyle/>
          <a:p>
            <a:pPr marL="12065" marR="5080" algn="ctr">
              <a:lnSpc>
                <a:spcPct val="119400"/>
              </a:lnSpc>
              <a:spcBef>
                <a:spcPts val="50"/>
              </a:spcBef>
            </a:pPr>
            <a:r>
              <a:rPr lang="en-US" sz="1400" b="1" dirty="0">
                <a:solidFill>
                  <a:schemeClr val="tx1"/>
                </a:solidFill>
                <a:latin typeface="Lucida Grande"/>
                <a:cs typeface="Arial"/>
              </a:rPr>
              <a:t>The developer used to run the </a:t>
            </a:r>
          </a:p>
          <a:p>
            <a:pPr marL="12065" marR="5080" algn="ctr">
              <a:lnSpc>
                <a:spcPct val="119400"/>
              </a:lnSpc>
              <a:spcBef>
                <a:spcPts val="50"/>
              </a:spcBef>
            </a:pPr>
            <a:r>
              <a:rPr lang="en-US" sz="1400" b="1" dirty="0">
                <a:solidFill>
                  <a:schemeClr val="tx1"/>
                </a:solidFill>
                <a:latin typeface="Lucida Grande"/>
                <a:cs typeface="Arial"/>
              </a:rPr>
              <a:t>code on his system, and then </a:t>
            </a:r>
          </a:p>
          <a:p>
            <a:pPr marL="12065" marR="5080" algn="ctr">
              <a:lnSpc>
                <a:spcPct val="119400"/>
              </a:lnSpc>
              <a:spcBef>
                <a:spcPts val="50"/>
              </a:spcBef>
            </a:pPr>
            <a:r>
              <a:rPr lang="en-US" sz="1400" b="1" dirty="0">
                <a:solidFill>
                  <a:schemeClr val="tx1"/>
                </a:solidFill>
                <a:latin typeface="Lucida Grande"/>
                <a:cs typeface="Arial"/>
              </a:rPr>
              <a:t>forward it to operations team.</a:t>
            </a:r>
            <a:endParaRPr sz="1400" b="1" dirty="0">
              <a:solidFill>
                <a:schemeClr val="tx1"/>
              </a:solidFill>
              <a:latin typeface="Lucida Grande"/>
              <a:cs typeface="Arial"/>
            </a:endParaRPr>
          </a:p>
        </p:txBody>
      </p:sp>
      <p:sp>
        <p:nvSpPr>
          <p:cNvPr id="8" name="object 8"/>
          <p:cNvSpPr txBox="1"/>
          <p:nvPr/>
        </p:nvSpPr>
        <p:spPr>
          <a:xfrm>
            <a:off x="8901303" y="3886707"/>
            <a:ext cx="893444"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E1E1E"/>
                </a:solidFill>
                <a:latin typeface="Lucida Grande"/>
                <a:cs typeface="Lucida Sans"/>
              </a:rPr>
              <a:t>Ope</a:t>
            </a:r>
            <a:r>
              <a:rPr sz="1200" b="1" dirty="0">
                <a:solidFill>
                  <a:srgbClr val="343434"/>
                </a:solidFill>
                <a:latin typeface="Lucida Grande"/>
                <a:cs typeface="Lucida Sans"/>
              </a:rPr>
              <a:t>r</a:t>
            </a:r>
            <a:r>
              <a:rPr sz="1200" b="1" dirty="0">
                <a:solidFill>
                  <a:srgbClr val="1E1E1E"/>
                </a:solidFill>
                <a:latin typeface="Lucida Grande"/>
                <a:cs typeface="Lucida Sans"/>
              </a:rPr>
              <a:t>at</a:t>
            </a:r>
            <a:r>
              <a:rPr sz="1200" b="1" dirty="0">
                <a:solidFill>
                  <a:srgbClr val="343434"/>
                </a:solidFill>
                <a:latin typeface="Lucida Grande"/>
                <a:cs typeface="Lucida Sans"/>
              </a:rPr>
              <a:t>i</a:t>
            </a:r>
            <a:r>
              <a:rPr sz="1200" b="1" dirty="0">
                <a:solidFill>
                  <a:srgbClr val="070707"/>
                </a:solidFill>
                <a:latin typeface="Lucida Grande"/>
                <a:cs typeface="Lucida Sans"/>
              </a:rPr>
              <a:t>o</a:t>
            </a:r>
            <a:r>
              <a:rPr sz="1200" b="1" dirty="0">
                <a:solidFill>
                  <a:srgbClr val="343434"/>
                </a:solidFill>
                <a:latin typeface="Lucida Grande"/>
                <a:cs typeface="Lucida Sans"/>
              </a:rPr>
              <a:t>ns</a:t>
            </a:r>
            <a:endParaRPr sz="1200" b="1" dirty="0">
              <a:latin typeface="Lucida Grande"/>
              <a:cs typeface="Lucida Sans"/>
            </a:endParaRPr>
          </a:p>
        </p:txBody>
      </p:sp>
      <p:sp>
        <p:nvSpPr>
          <p:cNvPr id="9" name="object 9"/>
          <p:cNvSpPr txBox="1"/>
          <p:nvPr/>
        </p:nvSpPr>
        <p:spPr>
          <a:xfrm>
            <a:off x="7898892" y="4573270"/>
            <a:ext cx="2799715" cy="778355"/>
          </a:xfrm>
          <a:prstGeom prst="rect">
            <a:avLst/>
          </a:prstGeom>
        </p:spPr>
        <p:txBody>
          <a:bodyPr vert="horz" wrap="square" lIns="0" tIns="6985" rIns="0" bIns="0" rtlCol="0">
            <a:spAutoFit/>
          </a:bodyPr>
          <a:lstStyle/>
          <a:p>
            <a:pPr marL="37465" marR="30480" algn="ctr">
              <a:lnSpc>
                <a:spcPct val="119400"/>
              </a:lnSpc>
              <a:spcBef>
                <a:spcPts val="55"/>
              </a:spcBef>
            </a:pPr>
            <a:r>
              <a:rPr lang="en-US" sz="1400" b="1" dirty="0">
                <a:solidFill>
                  <a:schemeClr val="tx1"/>
                </a:solidFill>
                <a:latin typeface="Lucida Grande"/>
                <a:cs typeface="Arial"/>
              </a:rPr>
              <a:t>The operations when tried to </a:t>
            </a:r>
          </a:p>
          <a:p>
            <a:pPr marL="37465" marR="30480" algn="ctr">
              <a:lnSpc>
                <a:spcPct val="119400"/>
              </a:lnSpc>
              <a:spcBef>
                <a:spcPts val="55"/>
              </a:spcBef>
            </a:pPr>
            <a:r>
              <a:rPr lang="en-US" sz="1400" b="1" dirty="0">
                <a:solidFill>
                  <a:schemeClr val="tx1"/>
                </a:solidFill>
                <a:latin typeface="Lucida Grande"/>
                <a:cs typeface="Arial"/>
              </a:rPr>
              <a:t>run the code on their system, </a:t>
            </a:r>
          </a:p>
          <a:p>
            <a:pPr marL="37465" marR="30480" algn="ctr">
              <a:lnSpc>
                <a:spcPct val="119400"/>
              </a:lnSpc>
              <a:spcBef>
                <a:spcPts val="55"/>
              </a:spcBef>
            </a:pPr>
            <a:r>
              <a:rPr lang="en-US" sz="1400" b="1" dirty="0">
                <a:solidFill>
                  <a:schemeClr val="tx1"/>
                </a:solidFill>
                <a:latin typeface="Lucida Grande"/>
                <a:cs typeface="Arial"/>
              </a:rPr>
              <a:t>it did not run!</a:t>
            </a:r>
            <a:endParaRPr sz="1400" dirty="0">
              <a:solidFill>
                <a:schemeClr val="tx1"/>
              </a:solidFill>
              <a:latin typeface="Lucida Grande"/>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FD97A407-3D3E-0E5F-B9DF-B6020CED235E}"/>
              </a:ext>
            </a:extLst>
          </p:cNvPr>
          <p:cNvSpPr/>
          <p:nvPr/>
        </p:nvSpPr>
        <p:spPr>
          <a:xfrm>
            <a:off x="1066800" y="1600200"/>
            <a:ext cx="4250689" cy="4267200"/>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0F288B95-60A7-D15B-87F7-C1781E22BBDF}"/>
              </a:ext>
            </a:extLst>
          </p:cNvPr>
          <p:cNvSpPr/>
          <p:nvPr/>
        </p:nvSpPr>
        <p:spPr>
          <a:xfrm>
            <a:off x="6705600" y="1600200"/>
            <a:ext cx="4250689" cy="4267200"/>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FFFFF"/>
              </a:clrFrom>
              <a:clrTo>
                <a:srgbClr val="FFFFFF">
                  <a:alpha val="0"/>
                </a:srgbClr>
              </a:clrTo>
            </a:clrChange>
          </a:blip>
          <a:stretch>
            <a:fillRect/>
          </a:stretch>
        </p:blipFill>
        <p:spPr>
          <a:xfrm>
            <a:off x="2109342" y="2261615"/>
            <a:ext cx="1402080" cy="1243585"/>
          </a:xfrm>
          <a:prstGeom prst="rect">
            <a:avLst/>
          </a:prstGeom>
        </p:spPr>
      </p:pic>
      <p:pic>
        <p:nvPicPr>
          <p:cNvPr id="3" name="object 3"/>
          <p:cNvPicPr/>
          <p:nvPr/>
        </p:nvPicPr>
        <p:blipFill>
          <a:blip r:embed="rId3" cstate="print">
            <a:clrChange>
              <a:clrFrom>
                <a:srgbClr val="FEFEFE"/>
              </a:clrFrom>
              <a:clrTo>
                <a:srgbClr val="FEFEFE">
                  <a:alpha val="0"/>
                </a:srgbClr>
              </a:clrTo>
            </a:clrChange>
          </a:blip>
          <a:stretch>
            <a:fillRect/>
          </a:stretch>
        </p:blipFill>
        <p:spPr>
          <a:xfrm>
            <a:off x="5449823" y="3145408"/>
            <a:ext cx="1089505" cy="914406"/>
          </a:xfrm>
          <a:prstGeom prst="rect">
            <a:avLst/>
          </a:prstGeom>
        </p:spPr>
      </p:pic>
      <p:pic>
        <p:nvPicPr>
          <p:cNvPr id="4" name="object 4"/>
          <p:cNvPicPr/>
          <p:nvPr/>
        </p:nvPicPr>
        <p:blipFill>
          <a:blip r:embed="rId4" cstate="print">
            <a:clrChange>
              <a:clrFrom>
                <a:srgbClr val="F5F5F5"/>
              </a:clrFrom>
              <a:clrTo>
                <a:srgbClr val="F5F5F5">
                  <a:alpha val="0"/>
                </a:srgbClr>
              </a:clrTo>
            </a:clrChange>
          </a:blip>
          <a:stretch>
            <a:fillRect/>
          </a:stretch>
        </p:blipFill>
        <p:spPr>
          <a:xfrm>
            <a:off x="8308848" y="2286000"/>
            <a:ext cx="1292352" cy="1414273"/>
          </a:xfrm>
          <a:prstGeom prst="rect">
            <a:avLst/>
          </a:prstGeom>
        </p:spPr>
      </p:pic>
      <p:sp>
        <p:nvSpPr>
          <p:cNvPr id="5" name="object 5"/>
          <p:cNvSpPr txBox="1">
            <a:spLocks noGrp="1"/>
          </p:cNvSpPr>
          <p:nvPr>
            <p:ph type="title"/>
          </p:nvPr>
        </p:nvSpPr>
        <p:spPr>
          <a:xfrm>
            <a:off x="354584" y="266191"/>
            <a:ext cx="2745740"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5F4778"/>
                </a:solidFill>
                <a:latin typeface="Lucida Grande"/>
              </a:rPr>
              <a:t>Why DevOps?</a:t>
            </a:r>
          </a:p>
        </p:txBody>
      </p:sp>
      <p:sp>
        <p:nvSpPr>
          <p:cNvPr id="6" name="object 6"/>
          <p:cNvSpPr txBox="1"/>
          <p:nvPr/>
        </p:nvSpPr>
        <p:spPr>
          <a:xfrm>
            <a:off x="2583181" y="3612510"/>
            <a:ext cx="845819"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F1F1F"/>
                </a:solidFill>
                <a:latin typeface="Lucida Grande"/>
                <a:cs typeface="Gill Sans MT"/>
              </a:rPr>
              <a:t>Developer</a:t>
            </a:r>
            <a:endParaRPr sz="1200" b="1" dirty="0">
              <a:latin typeface="Lucida Grande"/>
              <a:cs typeface="Gill Sans MT"/>
            </a:endParaRPr>
          </a:p>
        </p:txBody>
      </p:sp>
      <p:sp>
        <p:nvSpPr>
          <p:cNvPr id="7" name="object 7"/>
          <p:cNvSpPr txBox="1"/>
          <p:nvPr/>
        </p:nvSpPr>
        <p:spPr>
          <a:xfrm>
            <a:off x="1486661" y="4191000"/>
            <a:ext cx="2858770" cy="786562"/>
          </a:xfrm>
          <a:prstGeom prst="rect">
            <a:avLst/>
          </a:prstGeom>
        </p:spPr>
        <p:txBody>
          <a:bodyPr vert="horz" wrap="square" lIns="0" tIns="19050" rIns="0" bIns="0" rtlCol="0">
            <a:spAutoFit/>
          </a:bodyPr>
          <a:lstStyle/>
          <a:p>
            <a:pPr marL="37465" marR="30480" indent="24130" algn="ctr">
              <a:lnSpc>
                <a:spcPct val="113900"/>
              </a:lnSpc>
              <a:spcBef>
                <a:spcPts val="150"/>
              </a:spcBef>
            </a:pPr>
            <a:r>
              <a:rPr lang="en-US" sz="1400" b="1" dirty="0">
                <a:solidFill>
                  <a:srgbClr val="2E2E2E"/>
                </a:solidFill>
                <a:latin typeface="Lucida Grande"/>
                <a:cs typeface="Gill Sans MT"/>
              </a:rPr>
              <a:t>But, the code runs fine on the </a:t>
            </a:r>
          </a:p>
          <a:p>
            <a:pPr marL="37465" marR="30480" indent="24130" algn="ctr">
              <a:lnSpc>
                <a:spcPct val="113900"/>
              </a:lnSpc>
              <a:spcBef>
                <a:spcPts val="150"/>
              </a:spcBef>
            </a:pPr>
            <a:r>
              <a:rPr lang="en-US" sz="1400" b="1" dirty="0">
                <a:solidFill>
                  <a:srgbClr val="2E2E2E"/>
                </a:solidFill>
                <a:latin typeface="Lucida Grande"/>
                <a:cs typeface="Gill Sans MT"/>
              </a:rPr>
              <a:t>developer's system and hence </a:t>
            </a:r>
          </a:p>
          <a:p>
            <a:pPr marL="37465" marR="30480" indent="24130" algn="ctr">
              <a:lnSpc>
                <a:spcPct val="113900"/>
              </a:lnSpc>
              <a:spcBef>
                <a:spcPts val="150"/>
              </a:spcBef>
            </a:pPr>
            <a:r>
              <a:rPr lang="en-US" sz="1400" b="1" dirty="0">
                <a:solidFill>
                  <a:srgbClr val="2E2E2E"/>
                </a:solidFill>
                <a:latin typeface="Lucida Grande"/>
                <a:cs typeface="Gill Sans MT"/>
              </a:rPr>
              <a:t>he says "It is not my fault!"</a:t>
            </a:r>
            <a:endParaRPr sz="1200" dirty="0">
              <a:latin typeface="Lucida Grande"/>
              <a:cs typeface="Gill Sans MT"/>
            </a:endParaRPr>
          </a:p>
        </p:txBody>
      </p:sp>
      <p:sp>
        <p:nvSpPr>
          <p:cNvPr id="8" name="object 8"/>
          <p:cNvSpPr txBox="1"/>
          <p:nvPr/>
        </p:nvSpPr>
        <p:spPr>
          <a:xfrm>
            <a:off x="8480680" y="3722117"/>
            <a:ext cx="893444"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E1E1E"/>
                </a:solidFill>
                <a:latin typeface="Lucida Grande"/>
                <a:cs typeface="Gill Sans MT"/>
              </a:rPr>
              <a:t>Ope</a:t>
            </a:r>
            <a:r>
              <a:rPr sz="1200" b="1" dirty="0">
                <a:solidFill>
                  <a:srgbClr val="343434"/>
                </a:solidFill>
                <a:latin typeface="Lucida Grande"/>
                <a:cs typeface="Gill Sans MT"/>
              </a:rPr>
              <a:t>r</a:t>
            </a:r>
            <a:r>
              <a:rPr sz="1200" b="1" dirty="0">
                <a:solidFill>
                  <a:srgbClr val="1E1E1E"/>
                </a:solidFill>
                <a:latin typeface="Lucida Grande"/>
                <a:cs typeface="Gill Sans MT"/>
              </a:rPr>
              <a:t>at</a:t>
            </a:r>
            <a:r>
              <a:rPr sz="1200" b="1" dirty="0">
                <a:solidFill>
                  <a:srgbClr val="343434"/>
                </a:solidFill>
                <a:latin typeface="Lucida Grande"/>
                <a:cs typeface="Gill Sans MT"/>
              </a:rPr>
              <a:t>i</a:t>
            </a:r>
            <a:r>
              <a:rPr sz="1200" b="1" dirty="0">
                <a:solidFill>
                  <a:srgbClr val="070707"/>
                </a:solidFill>
                <a:latin typeface="Lucida Grande"/>
                <a:cs typeface="Gill Sans MT"/>
              </a:rPr>
              <a:t>o</a:t>
            </a:r>
            <a:r>
              <a:rPr sz="1200" b="1" dirty="0">
                <a:solidFill>
                  <a:srgbClr val="343434"/>
                </a:solidFill>
                <a:latin typeface="Lucida Grande"/>
                <a:cs typeface="Gill Sans MT"/>
              </a:rPr>
              <a:t>ns</a:t>
            </a:r>
            <a:endParaRPr sz="1200" b="1" dirty="0">
              <a:latin typeface="Lucida Grande"/>
              <a:cs typeface="Gill Sans MT"/>
            </a:endParaRPr>
          </a:p>
        </p:txBody>
      </p:sp>
      <p:sp>
        <p:nvSpPr>
          <p:cNvPr id="9" name="object 9"/>
          <p:cNvSpPr txBox="1"/>
          <p:nvPr/>
        </p:nvSpPr>
        <p:spPr>
          <a:xfrm>
            <a:off x="7592060" y="4191000"/>
            <a:ext cx="2694940" cy="1022203"/>
          </a:xfrm>
          <a:prstGeom prst="rect">
            <a:avLst/>
          </a:prstGeom>
        </p:spPr>
        <p:txBody>
          <a:bodyPr vert="horz" wrap="square" lIns="0" tIns="3810" rIns="0" bIns="0" rtlCol="0">
            <a:spAutoFit/>
          </a:bodyPr>
          <a:lstStyle/>
          <a:p>
            <a:pPr marL="38100" marR="30480" algn="ctr">
              <a:lnSpc>
                <a:spcPct val="120600"/>
              </a:lnSpc>
              <a:spcBef>
                <a:spcPts val="30"/>
              </a:spcBef>
            </a:pPr>
            <a:r>
              <a:rPr lang="en-US" sz="1400" b="1" dirty="0">
                <a:solidFill>
                  <a:srgbClr val="2D2D2D"/>
                </a:solidFill>
                <a:latin typeface="Lucida Grande"/>
                <a:cs typeface="Gill Sans MT"/>
              </a:rPr>
              <a:t>The operations then marked </a:t>
            </a:r>
          </a:p>
          <a:p>
            <a:pPr marL="38100" marR="30480" algn="ctr">
              <a:lnSpc>
                <a:spcPct val="120600"/>
              </a:lnSpc>
              <a:spcBef>
                <a:spcPts val="30"/>
              </a:spcBef>
            </a:pPr>
            <a:r>
              <a:rPr lang="en-US" sz="1400" b="1" dirty="0">
                <a:solidFill>
                  <a:srgbClr val="2D2D2D"/>
                </a:solidFill>
                <a:latin typeface="Lucida Grande"/>
                <a:cs typeface="Gill Sans MT"/>
              </a:rPr>
              <a:t>this code as faulty, and used </a:t>
            </a:r>
          </a:p>
          <a:p>
            <a:pPr marL="38100" marR="30480" algn="ctr">
              <a:lnSpc>
                <a:spcPct val="120600"/>
              </a:lnSpc>
              <a:spcBef>
                <a:spcPts val="30"/>
              </a:spcBef>
            </a:pPr>
            <a:r>
              <a:rPr lang="en-US" sz="1400" b="1" dirty="0">
                <a:solidFill>
                  <a:srgbClr val="2D2D2D"/>
                </a:solidFill>
                <a:latin typeface="Lucida Grande"/>
                <a:cs typeface="Gill Sans MT"/>
              </a:rPr>
              <a:t>to forward this feedback to </a:t>
            </a:r>
          </a:p>
          <a:p>
            <a:pPr marL="38100" marR="30480" algn="ctr">
              <a:lnSpc>
                <a:spcPct val="120600"/>
              </a:lnSpc>
              <a:spcBef>
                <a:spcPts val="30"/>
              </a:spcBef>
            </a:pPr>
            <a:r>
              <a:rPr lang="en-US" sz="1400" b="1" dirty="0">
                <a:solidFill>
                  <a:srgbClr val="2D2D2D"/>
                </a:solidFill>
                <a:latin typeface="Lucida Grande"/>
                <a:cs typeface="Gill Sans MT"/>
              </a:rPr>
              <a:t>the developer </a:t>
            </a:r>
            <a:endParaRPr sz="1400" dirty="0">
              <a:latin typeface="Lucida Grande"/>
              <a:cs typeface="Gill Sans M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64C7C0A-F1EB-A55C-73C8-0501E0DA7780}"/>
              </a:ext>
            </a:extLst>
          </p:cNvPr>
          <p:cNvSpPr/>
          <p:nvPr/>
        </p:nvSpPr>
        <p:spPr>
          <a:xfrm>
            <a:off x="3872484" y="4343400"/>
            <a:ext cx="4585716" cy="12557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FFFFF"/>
              </a:clrFrom>
              <a:clrTo>
                <a:srgbClr val="FFFFFF">
                  <a:alpha val="0"/>
                </a:srgbClr>
              </a:clrTo>
            </a:clrChange>
          </a:blip>
          <a:stretch>
            <a:fillRect/>
          </a:stretch>
        </p:blipFill>
        <p:spPr>
          <a:xfrm>
            <a:off x="2743200" y="1816606"/>
            <a:ext cx="1402079" cy="1255777"/>
          </a:xfrm>
          <a:prstGeom prst="rect">
            <a:avLst/>
          </a:prstGeom>
        </p:spPr>
      </p:pic>
      <p:pic>
        <p:nvPicPr>
          <p:cNvPr id="3" name="object 3"/>
          <p:cNvPicPr/>
          <p:nvPr/>
        </p:nvPicPr>
        <p:blipFill>
          <a:blip r:embed="rId3" cstate="print">
            <a:clrChange>
              <a:clrFrom>
                <a:srgbClr val="FFFFFF"/>
              </a:clrFrom>
              <a:clrTo>
                <a:srgbClr val="FFFFFF">
                  <a:alpha val="0"/>
                </a:srgbClr>
              </a:clrTo>
            </a:clrChange>
          </a:blip>
          <a:stretch>
            <a:fillRect/>
          </a:stretch>
        </p:blipFill>
        <p:spPr>
          <a:xfrm>
            <a:off x="5376671" y="2292094"/>
            <a:ext cx="1365505" cy="1036321"/>
          </a:xfrm>
          <a:prstGeom prst="rect">
            <a:avLst/>
          </a:prstGeom>
        </p:spPr>
      </p:pic>
      <p:pic>
        <p:nvPicPr>
          <p:cNvPr id="4" name="object 4"/>
          <p:cNvPicPr/>
          <p:nvPr/>
        </p:nvPicPr>
        <p:blipFill>
          <a:blip r:embed="rId4" cstate="print">
            <a:clrChange>
              <a:clrFrom>
                <a:srgbClr val="FFFFFF"/>
              </a:clrFrom>
              <a:clrTo>
                <a:srgbClr val="FFFFFF">
                  <a:alpha val="0"/>
                </a:srgbClr>
              </a:clrTo>
            </a:clrChange>
          </a:blip>
          <a:stretch>
            <a:fillRect/>
          </a:stretch>
        </p:blipFill>
        <p:spPr>
          <a:xfrm>
            <a:off x="8010143" y="1877439"/>
            <a:ext cx="1304545" cy="1426465"/>
          </a:xfrm>
          <a:prstGeom prst="rect">
            <a:avLst/>
          </a:prstGeom>
        </p:spPr>
      </p:pic>
      <p:sp>
        <p:nvSpPr>
          <p:cNvPr id="5" name="object 5"/>
          <p:cNvSpPr txBox="1">
            <a:spLocks noGrp="1"/>
          </p:cNvSpPr>
          <p:nvPr>
            <p:ph type="title"/>
          </p:nvPr>
        </p:nvSpPr>
        <p:spPr>
          <a:xfrm>
            <a:off x="354584" y="266191"/>
            <a:ext cx="2745740"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5F4778"/>
                </a:solidFill>
                <a:latin typeface="Lucida Grande"/>
              </a:rPr>
              <a:t>Why DevOps?</a:t>
            </a:r>
          </a:p>
        </p:txBody>
      </p:sp>
      <p:sp>
        <p:nvSpPr>
          <p:cNvPr id="8" name="object 8"/>
          <p:cNvSpPr txBox="1"/>
          <p:nvPr/>
        </p:nvSpPr>
        <p:spPr>
          <a:xfrm>
            <a:off x="3962400" y="4586223"/>
            <a:ext cx="4370705" cy="770852"/>
          </a:xfrm>
          <a:prstGeom prst="rect">
            <a:avLst/>
          </a:prstGeom>
        </p:spPr>
        <p:txBody>
          <a:bodyPr vert="horz" wrap="square" lIns="0" tIns="6350" rIns="0" bIns="0" rtlCol="0">
            <a:spAutoFit/>
          </a:bodyPr>
          <a:lstStyle/>
          <a:p>
            <a:pPr marL="37465" marR="30480" algn="ctr">
              <a:lnSpc>
                <a:spcPct val="119600"/>
              </a:lnSpc>
              <a:spcBef>
                <a:spcPts val="50"/>
              </a:spcBef>
            </a:pPr>
            <a:r>
              <a:rPr sz="1400" b="1" dirty="0">
                <a:solidFill>
                  <a:schemeClr val="tx1"/>
                </a:solidFill>
                <a:latin typeface="Lucida Grande"/>
                <a:cs typeface="Microsoft Sans Serif"/>
              </a:rPr>
              <a:t>This led to a lot of back and forth betw</a:t>
            </a:r>
            <a:r>
              <a:rPr lang="en-US" sz="1400" b="1" dirty="0">
                <a:solidFill>
                  <a:schemeClr val="tx1"/>
                </a:solidFill>
                <a:latin typeface="Lucida Grande"/>
                <a:cs typeface="Microsoft Sans Serif"/>
              </a:rPr>
              <a:t>e</a:t>
            </a:r>
            <a:r>
              <a:rPr sz="1400" b="1" dirty="0">
                <a:solidFill>
                  <a:schemeClr val="tx1"/>
                </a:solidFill>
                <a:latin typeface="Lucida Grande"/>
                <a:cs typeface="Microsoft Sans Serif"/>
              </a:rPr>
              <a:t>en the developer and the operations team</a:t>
            </a:r>
            <a:r>
              <a:rPr lang="en-US" sz="1400" b="1" baseline="-16666" dirty="0">
                <a:solidFill>
                  <a:schemeClr val="tx1"/>
                </a:solidFill>
                <a:latin typeface="Lucida Grande"/>
                <a:cs typeface="Arial"/>
              </a:rPr>
              <a:t>,</a:t>
            </a:r>
          </a:p>
          <a:p>
            <a:pPr marL="37465" marR="30480" algn="ctr">
              <a:lnSpc>
                <a:spcPct val="119600"/>
              </a:lnSpc>
              <a:spcBef>
                <a:spcPts val="50"/>
              </a:spcBef>
            </a:pPr>
            <a:r>
              <a:rPr sz="1400" b="1" dirty="0">
                <a:solidFill>
                  <a:schemeClr val="tx1"/>
                </a:solidFill>
                <a:latin typeface="Lucida Grande"/>
                <a:cs typeface="Microsoft Sans Serif"/>
              </a:rPr>
              <a:t>hence impacted efficiency.</a:t>
            </a:r>
          </a:p>
        </p:txBody>
      </p:sp>
      <p:sp>
        <p:nvSpPr>
          <p:cNvPr id="9" name="object 6">
            <a:extLst>
              <a:ext uri="{FF2B5EF4-FFF2-40B4-BE49-F238E27FC236}">
                <a16:creationId xmlns:a16="http://schemas.microsoft.com/office/drawing/2014/main" id="{9258EAD8-EF31-0C59-5E18-5CFB0B4AE358}"/>
              </a:ext>
            </a:extLst>
          </p:cNvPr>
          <p:cNvSpPr txBox="1"/>
          <p:nvPr/>
        </p:nvSpPr>
        <p:spPr>
          <a:xfrm>
            <a:off x="2996163" y="3438939"/>
            <a:ext cx="845819"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F1F1F"/>
                </a:solidFill>
                <a:latin typeface="Lucida Grande"/>
                <a:cs typeface="Gill Sans MT"/>
              </a:rPr>
              <a:t>Developer</a:t>
            </a:r>
            <a:endParaRPr sz="1200" b="1" dirty="0">
              <a:latin typeface="Lucida Grande"/>
              <a:cs typeface="Gill Sans MT"/>
            </a:endParaRPr>
          </a:p>
        </p:txBody>
      </p:sp>
      <p:sp>
        <p:nvSpPr>
          <p:cNvPr id="10" name="object 8">
            <a:extLst>
              <a:ext uri="{FF2B5EF4-FFF2-40B4-BE49-F238E27FC236}">
                <a16:creationId xmlns:a16="http://schemas.microsoft.com/office/drawing/2014/main" id="{CBBEF9E7-68E9-5616-B4D5-6FC51F88DDB8}"/>
              </a:ext>
            </a:extLst>
          </p:cNvPr>
          <p:cNvSpPr txBox="1"/>
          <p:nvPr/>
        </p:nvSpPr>
        <p:spPr>
          <a:xfrm>
            <a:off x="8243189" y="3429000"/>
            <a:ext cx="893444"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E1E1E"/>
                </a:solidFill>
                <a:latin typeface="Lucida Grande"/>
                <a:cs typeface="Gill Sans MT"/>
              </a:rPr>
              <a:t>Ope</a:t>
            </a:r>
            <a:r>
              <a:rPr sz="1200" b="1" dirty="0">
                <a:solidFill>
                  <a:srgbClr val="343434"/>
                </a:solidFill>
                <a:latin typeface="Lucida Grande"/>
                <a:cs typeface="Gill Sans MT"/>
              </a:rPr>
              <a:t>r</a:t>
            </a:r>
            <a:r>
              <a:rPr sz="1200" b="1" dirty="0">
                <a:solidFill>
                  <a:srgbClr val="1E1E1E"/>
                </a:solidFill>
                <a:latin typeface="Lucida Grande"/>
                <a:cs typeface="Gill Sans MT"/>
              </a:rPr>
              <a:t>at</a:t>
            </a:r>
            <a:r>
              <a:rPr sz="1200" b="1" dirty="0">
                <a:solidFill>
                  <a:srgbClr val="343434"/>
                </a:solidFill>
                <a:latin typeface="Lucida Grande"/>
                <a:cs typeface="Gill Sans MT"/>
              </a:rPr>
              <a:t>i</a:t>
            </a:r>
            <a:r>
              <a:rPr sz="1200" b="1" dirty="0">
                <a:solidFill>
                  <a:srgbClr val="070707"/>
                </a:solidFill>
                <a:latin typeface="Lucida Grande"/>
                <a:cs typeface="Gill Sans MT"/>
              </a:rPr>
              <a:t>o</a:t>
            </a:r>
            <a:r>
              <a:rPr sz="1200" b="1" dirty="0">
                <a:solidFill>
                  <a:srgbClr val="343434"/>
                </a:solidFill>
                <a:latin typeface="Lucida Grande"/>
                <a:cs typeface="Gill Sans MT"/>
              </a:rPr>
              <a:t>ns</a:t>
            </a:r>
            <a:endParaRPr sz="1200" b="1" dirty="0">
              <a:latin typeface="Lucida Grande"/>
              <a:cs typeface="Gill Sans M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7D35A5A-F094-E80B-A494-69BE1946352A}"/>
              </a:ext>
            </a:extLst>
          </p:cNvPr>
          <p:cNvSpPr/>
          <p:nvPr/>
        </p:nvSpPr>
        <p:spPr>
          <a:xfrm>
            <a:off x="3872484" y="4343400"/>
            <a:ext cx="4585716" cy="125577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FFFFF"/>
              </a:clrFrom>
              <a:clrTo>
                <a:srgbClr val="FFFFFF">
                  <a:alpha val="0"/>
                </a:srgbClr>
              </a:clrTo>
            </a:clrChange>
          </a:blip>
          <a:stretch>
            <a:fillRect/>
          </a:stretch>
        </p:blipFill>
        <p:spPr>
          <a:xfrm>
            <a:off x="2743200" y="1816606"/>
            <a:ext cx="1402079" cy="1255777"/>
          </a:xfrm>
          <a:prstGeom prst="rect">
            <a:avLst/>
          </a:prstGeom>
        </p:spPr>
      </p:pic>
      <p:pic>
        <p:nvPicPr>
          <p:cNvPr id="3" name="object 3"/>
          <p:cNvPicPr/>
          <p:nvPr/>
        </p:nvPicPr>
        <p:blipFill>
          <a:blip r:embed="rId3" cstate="print">
            <a:clrChange>
              <a:clrFrom>
                <a:srgbClr val="FDFEF9"/>
              </a:clrFrom>
              <a:clrTo>
                <a:srgbClr val="FDFEF9">
                  <a:alpha val="0"/>
                </a:srgbClr>
              </a:clrTo>
            </a:clrChange>
          </a:blip>
          <a:stretch>
            <a:fillRect/>
          </a:stretch>
        </p:blipFill>
        <p:spPr>
          <a:xfrm>
            <a:off x="4840223" y="1962785"/>
            <a:ext cx="2438400" cy="1182624"/>
          </a:xfrm>
          <a:prstGeom prst="rect">
            <a:avLst/>
          </a:prstGeom>
        </p:spPr>
      </p:pic>
      <p:pic>
        <p:nvPicPr>
          <p:cNvPr id="4" name="object 4"/>
          <p:cNvPicPr/>
          <p:nvPr/>
        </p:nvPicPr>
        <p:blipFill>
          <a:blip r:embed="rId4" cstate="print">
            <a:clrChange>
              <a:clrFrom>
                <a:srgbClr val="FFFFFF"/>
              </a:clrFrom>
              <a:clrTo>
                <a:srgbClr val="FFFFFF">
                  <a:alpha val="0"/>
                </a:srgbClr>
              </a:clrTo>
            </a:clrChange>
          </a:blip>
          <a:stretch>
            <a:fillRect/>
          </a:stretch>
        </p:blipFill>
        <p:spPr>
          <a:xfrm>
            <a:off x="8010143" y="1877439"/>
            <a:ext cx="1304545" cy="1426465"/>
          </a:xfrm>
          <a:prstGeom prst="rect">
            <a:avLst/>
          </a:prstGeom>
        </p:spPr>
      </p:pic>
      <p:sp>
        <p:nvSpPr>
          <p:cNvPr id="5" name="object 5"/>
          <p:cNvSpPr txBox="1">
            <a:spLocks noGrp="1"/>
          </p:cNvSpPr>
          <p:nvPr>
            <p:ph type="title"/>
          </p:nvPr>
        </p:nvSpPr>
        <p:spPr>
          <a:xfrm>
            <a:off x="354584" y="266191"/>
            <a:ext cx="2745740"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5F4778"/>
                </a:solidFill>
                <a:latin typeface="Lucida Grande"/>
              </a:rPr>
              <a:t>Why DevOps?</a:t>
            </a:r>
          </a:p>
        </p:txBody>
      </p:sp>
      <p:sp>
        <p:nvSpPr>
          <p:cNvPr id="8" name="object 8"/>
          <p:cNvSpPr txBox="1"/>
          <p:nvPr/>
        </p:nvSpPr>
        <p:spPr>
          <a:xfrm>
            <a:off x="4440555" y="4821554"/>
            <a:ext cx="3636645" cy="235962"/>
          </a:xfrm>
          <a:prstGeom prst="rect">
            <a:avLst/>
          </a:prstGeom>
        </p:spPr>
        <p:txBody>
          <a:bodyPr vert="horz" wrap="square" lIns="0" tIns="12700" rIns="0" bIns="0" rtlCol="0">
            <a:spAutoFit/>
          </a:bodyPr>
          <a:lstStyle/>
          <a:p>
            <a:pPr marL="12700">
              <a:lnSpc>
                <a:spcPct val="100000"/>
              </a:lnSpc>
              <a:spcBef>
                <a:spcPts val="100"/>
              </a:spcBef>
            </a:pPr>
            <a:r>
              <a:rPr sz="1400" b="1" dirty="0">
                <a:solidFill>
                  <a:schemeClr val="tx1"/>
                </a:solidFill>
                <a:latin typeface="Lucida Grande"/>
                <a:cs typeface="Arial"/>
              </a:rPr>
              <a:t>This problem was </a:t>
            </a:r>
            <a:r>
              <a:rPr sz="1400" b="1" dirty="0" err="1">
                <a:solidFill>
                  <a:schemeClr val="tx1"/>
                </a:solidFill>
                <a:latin typeface="Lucida Grande"/>
                <a:cs typeface="Arial"/>
              </a:rPr>
              <a:t>soIved</a:t>
            </a:r>
            <a:r>
              <a:rPr sz="1400" b="1" dirty="0">
                <a:solidFill>
                  <a:schemeClr val="tx1"/>
                </a:solidFill>
                <a:latin typeface="Lucida Grande"/>
                <a:cs typeface="Arial"/>
              </a:rPr>
              <a:t> using </a:t>
            </a:r>
            <a:r>
              <a:rPr sz="1400" b="1" dirty="0" err="1">
                <a:solidFill>
                  <a:schemeClr val="tx1"/>
                </a:solidFill>
                <a:latin typeface="Lucida Grande"/>
                <a:cs typeface="Arial"/>
              </a:rPr>
              <a:t>Devops</a:t>
            </a:r>
            <a:r>
              <a:rPr sz="1400" b="1" dirty="0">
                <a:solidFill>
                  <a:schemeClr val="tx1"/>
                </a:solidFill>
                <a:latin typeface="Lucida Grande"/>
                <a:cs typeface="Arial"/>
              </a:rPr>
              <a:t> !</a:t>
            </a:r>
            <a:endParaRPr sz="1400" dirty="0">
              <a:solidFill>
                <a:schemeClr val="tx1"/>
              </a:solidFill>
              <a:latin typeface="Lucida Grande"/>
              <a:cs typeface="Arial"/>
            </a:endParaRPr>
          </a:p>
        </p:txBody>
      </p:sp>
      <p:sp>
        <p:nvSpPr>
          <p:cNvPr id="9" name="object 6">
            <a:extLst>
              <a:ext uri="{FF2B5EF4-FFF2-40B4-BE49-F238E27FC236}">
                <a16:creationId xmlns:a16="http://schemas.microsoft.com/office/drawing/2014/main" id="{39FA75CA-CC27-8A81-D12A-C972AC00C5B6}"/>
              </a:ext>
            </a:extLst>
          </p:cNvPr>
          <p:cNvSpPr txBox="1"/>
          <p:nvPr/>
        </p:nvSpPr>
        <p:spPr>
          <a:xfrm>
            <a:off x="2996163" y="3438939"/>
            <a:ext cx="845819"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F1F1F"/>
                </a:solidFill>
                <a:latin typeface="Lucida Grande"/>
                <a:cs typeface="Gill Sans MT"/>
              </a:rPr>
              <a:t>Developer</a:t>
            </a:r>
            <a:endParaRPr sz="1200" b="1" dirty="0">
              <a:latin typeface="Lucida Grande"/>
              <a:cs typeface="Gill Sans MT"/>
            </a:endParaRPr>
          </a:p>
        </p:txBody>
      </p:sp>
      <p:sp>
        <p:nvSpPr>
          <p:cNvPr id="10" name="object 8">
            <a:extLst>
              <a:ext uri="{FF2B5EF4-FFF2-40B4-BE49-F238E27FC236}">
                <a16:creationId xmlns:a16="http://schemas.microsoft.com/office/drawing/2014/main" id="{4B2DDDB8-C453-0237-5D09-1E255F439B59}"/>
              </a:ext>
            </a:extLst>
          </p:cNvPr>
          <p:cNvSpPr txBox="1"/>
          <p:nvPr/>
        </p:nvSpPr>
        <p:spPr>
          <a:xfrm>
            <a:off x="8243189" y="3429000"/>
            <a:ext cx="893444" cy="197490"/>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1E1E1E"/>
                </a:solidFill>
                <a:latin typeface="Lucida Grande"/>
                <a:cs typeface="Gill Sans MT"/>
              </a:rPr>
              <a:t>Ope</a:t>
            </a:r>
            <a:r>
              <a:rPr sz="1200" b="1" dirty="0">
                <a:solidFill>
                  <a:srgbClr val="343434"/>
                </a:solidFill>
                <a:latin typeface="Lucida Grande"/>
                <a:cs typeface="Gill Sans MT"/>
              </a:rPr>
              <a:t>r</a:t>
            </a:r>
            <a:r>
              <a:rPr sz="1200" b="1" dirty="0">
                <a:solidFill>
                  <a:srgbClr val="1E1E1E"/>
                </a:solidFill>
                <a:latin typeface="Lucida Grande"/>
                <a:cs typeface="Gill Sans MT"/>
              </a:rPr>
              <a:t>at</a:t>
            </a:r>
            <a:r>
              <a:rPr sz="1200" b="1" dirty="0">
                <a:solidFill>
                  <a:srgbClr val="343434"/>
                </a:solidFill>
                <a:latin typeface="Lucida Grande"/>
                <a:cs typeface="Gill Sans MT"/>
              </a:rPr>
              <a:t>i</a:t>
            </a:r>
            <a:r>
              <a:rPr sz="1200" b="1" dirty="0">
                <a:solidFill>
                  <a:srgbClr val="070707"/>
                </a:solidFill>
                <a:latin typeface="Lucida Grande"/>
                <a:cs typeface="Gill Sans MT"/>
              </a:rPr>
              <a:t>o</a:t>
            </a:r>
            <a:r>
              <a:rPr sz="1200" b="1" dirty="0">
                <a:solidFill>
                  <a:srgbClr val="343434"/>
                </a:solidFill>
                <a:latin typeface="Lucida Grande"/>
                <a:cs typeface="Gill Sans MT"/>
              </a:rPr>
              <a:t>ns</a:t>
            </a:r>
            <a:endParaRPr sz="1200" b="1" dirty="0">
              <a:latin typeface="Lucida Grande"/>
              <a:cs typeface="Gill Sans M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42391" y="240791"/>
            <a:ext cx="4753610" cy="443711"/>
          </a:xfrm>
          <a:prstGeom prst="rect">
            <a:avLst/>
          </a:prstGeom>
        </p:spPr>
        <p:txBody>
          <a:bodyPr vert="horz" wrap="square" lIns="0" tIns="12700" rIns="0" bIns="0" rtlCol="0">
            <a:spAutoFit/>
          </a:bodyPr>
          <a:lstStyle/>
          <a:p>
            <a:pPr marL="12700">
              <a:lnSpc>
                <a:spcPct val="100000"/>
              </a:lnSpc>
              <a:spcBef>
                <a:spcPts val="100"/>
              </a:spcBef>
              <a:tabLst>
                <a:tab pos="2362200" algn="l"/>
              </a:tabLst>
            </a:pPr>
            <a:r>
              <a:rPr sz="2800" dirty="0">
                <a:solidFill>
                  <a:srgbClr val="5F4778"/>
                </a:solidFill>
                <a:latin typeface="Lucida Grande"/>
              </a:rPr>
              <a:t>Traditional</a:t>
            </a:r>
            <a:r>
              <a:rPr lang="en-IN" sz="2800" dirty="0">
                <a:solidFill>
                  <a:srgbClr val="5F4778"/>
                </a:solidFill>
                <a:latin typeface="Lucida Grande"/>
              </a:rPr>
              <a:t>  I</a:t>
            </a:r>
            <a:r>
              <a:rPr sz="2800" dirty="0">
                <a:solidFill>
                  <a:srgbClr val="5F4778"/>
                </a:solidFill>
                <a:latin typeface="Lucida Grande"/>
              </a:rPr>
              <a:t>T vs DevOps</a:t>
            </a:r>
          </a:p>
        </p:txBody>
      </p:sp>
      <p:graphicFrame>
        <p:nvGraphicFramePr>
          <p:cNvPr id="11" name="Table 10">
            <a:extLst>
              <a:ext uri="{FF2B5EF4-FFF2-40B4-BE49-F238E27FC236}">
                <a16:creationId xmlns:a16="http://schemas.microsoft.com/office/drawing/2014/main" id="{002DF344-544B-F68F-348C-CE484F54C29C}"/>
              </a:ext>
            </a:extLst>
          </p:cNvPr>
          <p:cNvGraphicFramePr>
            <a:graphicFrameLocks noGrp="1"/>
          </p:cNvGraphicFramePr>
          <p:nvPr>
            <p:extLst>
              <p:ext uri="{D42A27DB-BD31-4B8C-83A1-F6EECF244321}">
                <p14:modId xmlns:p14="http://schemas.microsoft.com/office/powerpoint/2010/main" val="164590354"/>
              </p:ext>
            </p:extLst>
          </p:nvPr>
        </p:nvGraphicFramePr>
        <p:xfrm>
          <a:off x="1600200" y="1991359"/>
          <a:ext cx="8763000" cy="3352800"/>
        </p:xfrm>
        <a:graphic>
          <a:graphicData uri="http://schemas.openxmlformats.org/drawingml/2006/table">
            <a:tbl>
              <a:tblPr firstRow="1" bandRow="1">
                <a:tableStyleId>{775DCB02-9BB8-47FD-8907-85C794F793BA}</a:tableStyleId>
              </a:tblPr>
              <a:tblGrid>
                <a:gridCol w="4381500">
                  <a:extLst>
                    <a:ext uri="{9D8B030D-6E8A-4147-A177-3AD203B41FA5}">
                      <a16:colId xmlns:a16="http://schemas.microsoft.com/office/drawing/2014/main" val="1525724838"/>
                    </a:ext>
                  </a:extLst>
                </a:gridCol>
                <a:gridCol w="4381500">
                  <a:extLst>
                    <a:ext uri="{9D8B030D-6E8A-4147-A177-3AD203B41FA5}">
                      <a16:colId xmlns:a16="http://schemas.microsoft.com/office/drawing/2014/main" val="398827063"/>
                    </a:ext>
                  </a:extLst>
                </a:gridCol>
              </a:tblGrid>
              <a:tr h="501546">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solidFill>
                            <a:srgbClr val="FFFFFF"/>
                          </a:solidFill>
                        </a:rPr>
                        <a:t>Traditional IT</a:t>
                      </a:r>
                      <a:endParaRPr lang="en-IN" sz="1800" dirty="0">
                        <a:solidFill>
                          <a:srgbClr val="FFFFFF"/>
                        </a:solidFill>
                        <a:latin typeface="Arial" panose="020B0604020202020204" pitchFamily="34" charset="0"/>
                        <a:cs typeface="Arial" panose="020B0604020202020204" pitchFamily="34" charset="0"/>
                      </a:endParaRPr>
                    </a:p>
                  </a:txBody>
                  <a:tcPr/>
                </a:tc>
                <a:tc>
                  <a:txBody>
                    <a:bodyPr/>
                    <a:lstStyle/>
                    <a:p>
                      <a:r>
                        <a:rPr lang="en-US" sz="1800" dirty="0" err="1"/>
                        <a:t>Devops</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43635218"/>
                  </a:ext>
                </a:extLst>
              </a:tr>
              <a:tr h="783236">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800" dirty="0"/>
                        <a:t>Less productive </a:t>
                      </a:r>
                    </a:p>
                    <a:p>
                      <a:endParaRPr lang="en-IN" sz="1800" dirty="0">
                        <a:latin typeface="Arial" panose="020B0604020202020204" pitchFamily="34" charset="0"/>
                        <a:cs typeface="Arial" panose="020B0604020202020204" pitchFamily="34" charset="0"/>
                      </a:endParaRPr>
                    </a:p>
                  </a:txBody>
                  <a:tcPr/>
                </a:tc>
                <a:tc>
                  <a:txBody>
                    <a:bodyPr/>
                    <a:lstStyle/>
                    <a:p>
                      <a:r>
                        <a:rPr lang="en-US" sz="1800" dirty="0"/>
                        <a:t>More Productive </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64127925"/>
                  </a:ext>
                </a:extLst>
              </a:tr>
              <a:tr h="501546">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Skill centric team</a:t>
                      </a:r>
                      <a:endParaRPr lang="en-IN" sz="1800" dirty="0">
                        <a:latin typeface="Arial" panose="020B0604020202020204" pitchFamily="34" charset="0"/>
                        <a:cs typeface="Arial" panose="020B0604020202020204" pitchFamily="34" charset="0"/>
                      </a:endParaRPr>
                    </a:p>
                  </a:txBody>
                  <a:tcPr/>
                </a:tc>
                <a:tc>
                  <a:txBody>
                    <a:bodyPr/>
                    <a:lstStyle/>
                    <a:p>
                      <a:r>
                        <a:rPr lang="en-US" sz="1800" dirty="0"/>
                        <a:t>Team is divided into specialized silos</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49344599"/>
                  </a:ext>
                </a:extLst>
              </a:tr>
              <a:tr h="783236">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More time invested planning</a:t>
                      </a:r>
                      <a:endParaRPr lang="en-US" sz="1800" dirty="0">
                        <a:latin typeface="Arial" panose="020B0604020202020204" pitchFamily="34" charset="0"/>
                        <a:cs typeface="Arial" panose="020B0604020202020204" pitchFamily="34" charset="0"/>
                      </a:endParaRPr>
                    </a:p>
                  </a:txBody>
                  <a:tcPr/>
                </a:tc>
                <a:tc>
                  <a:txBody>
                    <a:bodyPr/>
                    <a:lstStyle/>
                    <a:p>
                      <a:r>
                        <a:rPr lang="en-US" sz="1800" dirty="0"/>
                        <a:t>Smaller and frequent releases lead to easy scheduling and less time in planning</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76993806"/>
                  </a:ext>
                </a:extLst>
              </a:tr>
              <a:tr h="783236">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Difficult  to achieve target or goal</a:t>
                      </a:r>
                    </a:p>
                    <a:p>
                      <a:endParaRPr lang="en-IN" sz="1800" dirty="0">
                        <a:latin typeface="Arial" panose="020B0604020202020204" pitchFamily="34" charset="0"/>
                        <a:cs typeface="Arial" panose="020B0604020202020204" pitchFamily="34" charset="0"/>
                      </a:endParaRPr>
                    </a:p>
                  </a:txBody>
                  <a:tcPr/>
                </a:tc>
                <a:tc>
                  <a:txBody>
                    <a:bodyPr/>
                    <a:lstStyle/>
                    <a:p>
                      <a:r>
                        <a:rPr lang="en-US" sz="1800" dirty="0"/>
                        <a:t>Frequent releases, with continuous feedback makes achieving targets easy</a:t>
                      </a:r>
                      <a:endParaRPr lang="en-IN" sz="18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99942426"/>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633602" y="3181095"/>
            <a:ext cx="5083810" cy="782265"/>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tabLst>
                <a:tab pos="1815464" algn="l"/>
                <a:tab pos="2501265" algn="l"/>
              </a:tabLst>
            </a:pPr>
            <a:r>
              <a:rPr sz="5000" b="0" dirty="0">
                <a:solidFill>
                  <a:schemeClr val="accent4">
                    <a:lumMod val="50000"/>
                  </a:schemeClr>
                </a:solidFill>
                <a:latin typeface="Lucida Grande"/>
              </a:rPr>
              <a:t>What	is	Devops?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7018A38-7D74-31BD-11C0-31F4F956D04A}"/>
              </a:ext>
            </a:extLst>
          </p:cNvPr>
          <p:cNvSpPr/>
          <p:nvPr/>
        </p:nvSpPr>
        <p:spPr>
          <a:xfrm>
            <a:off x="2286000" y="1295400"/>
            <a:ext cx="7696200" cy="1524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object 3"/>
          <p:cNvSpPr txBox="1">
            <a:spLocks noGrp="1"/>
          </p:cNvSpPr>
          <p:nvPr>
            <p:ph type="title"/>
          </p:nvPr>
        </p:nvSpPr>
        <p:spPr>
          <a:xfrm>
            <a:off x="354584" y="253491"/>
            <a:ext cx="3343910" cy="443711"/>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5F4778"/>
                </a:solidFill>
                <a:latin typeface="Lucida Grande"/>
              </a:rPr>
              <a:t>What is DevOps?</a:t>
            </a:r>
          </a:p>
        </p:txBody>
      </p:sp>
      <p:sp>
        <p:nvSpPr>
          <p:cNvPr id="4" name="object 4"/>
          <p:cNvSpPr txBox="1"/>
          <p:nvPr/>
        </p:nvSpPr>
        <p:spPr>
          <a:xfrm>
            <a:off x="2059304" y="1581276"/>
            <a:ext cx="8055609" cy="1049133"/>
          </a:xfrm>
          <a:prstGeom prst="rect">
            <a:avLst/>
          </a:prstGeom>
        </p:spPr>
        <p:txBody>
          <a:bodyPr vert="horz" wrap="square" lIns="0" tIns="3810" rIns="0" bIns="0" rtlCol="0">
            <a:spAutoFit/>
          </a:bodyPr>
          <a:lstStyle/>
          <a:p>
            <a:pPr marL="12700" marR="5080" indent="20320" algn="ctr">
              <a:lnSpc>
                <a:spcPct val="119800"/>
              </a:lnSpc>
              <a:spcBef>
                <a:spcPts val="30"/>
              </a:spcBef>
            </a:pPr>
            <a:r>
              <a:rPr lang="en-US" sz="1400" b="1" dirty="0" err="1">
                <a:solidFill>
                  <a:srgbClr val="2C2C2C"/>
                </a:solidFill>
                <a:latin typeface="Lucida Grande"/>
                <a:cs typeface="Century Gothic"/>
              </a:rPr>
              <a:t>Devops</a:t>
            </a:r>
            <a:r>
              <a:rPr lang="en-US" sz="1400" b="1" dirty="0">
                <a:solidFill>
                  <a:srgbClr val="2C2C2C"/>
                </a:solidFill>
                <a:latin typeface="Lucida Grande"/>
                <a:cs typeface="Century Gothic"/>
              </a:rPr>
              <a:t> is a software development methodology which improves the collaboration </a:t>
            </a:r>
          </a:p>
          <a:p>
            <a:pPr marL="12700" marR="5080" indent="20320" algn="ctr">
              <a:lnSpc>
                <a:spcPct val="119800"/>
              </a:lnSpc>
              <a:spcBef>
                <a:spcPts val="30"/>
              </a:spcBef>
            </a:pPr>
            <a:r>
              <a:rPr lang="en-US" sz="1400" b="1" dirty="0">
                <a:solidFill>
                  <a:srgbClr val="2C2C2C"/>
                </a:solidFill>
                <a:latin typeface="Lucida Grande"/>
                <a:cs typeface="Century Gothic"/>
              </a:rPr>
              <a:t>between developers and operations team using various automation tools. These </a:t>
            </a:r>
          </a:p>
          <a:p>
            <a:pPr marL="12700" marR="5080" indent="20320" algn="ctr">
              <a:lnSpc>
                <a:spcPct val="119800"/>
              </a:lnSpc>
              <a:spcBef>
                <a:spcPts val="30"/>
              </a:spcBef>
            </a:pPr>
            <a:r>
              <a:rPr lang="en-US" sz="1400" b="1" dirty="0">
                <a:solidFill>
                  <a:srgbClr val="2C2C2C"/>
                </a:solidFill>
                <a:latin typeface="Lucida Grande"/>
                <a:cs typeface="Century Gothic"/>
              </a:rPr>
              <a:t>automation tools are implemented using various stages which are a part of the </a:t>
            </a:r>
            <a:r>
              <a:rPr lang="en-US" sz="1400" b="1" dirty="0" err="1">
                <a:solidFill>
                  <a:srgbClr val="2C2C2C"/>
                </a:solidFill>
                <a:latin typeface="Lucida Grande"/>
                <a:cs typeface="Century Gothic"/>
              </a:rPr>
              <a:t>Devops</a:t>
            </a:r>
            <a:r>
              <a:rPr lang="en-US" sz="1400" b="1" dirty="0">
                <a:solidFill>
                  <a:srgbClr val="2C2C2C"/>
                </a:solidFill>
                <a:latin typeface="Lucida Grande"/>
                <a:cs typeface="Century Gothic"/>
              </a:rPr>
              <a:t> </a:t>
            </a:r>
          </a:p>
          <a:p>
            <a:pPr marL="12700" marR="5080" indent="20320" algn="ctr">
              <a:lnSpc>
                <a:spcPct val="119800"/>
              </a:lnSpc>
              <a:spcBef>
                <a:spcPts val="30"/>
              </a:spcBef>
            </a:pPr>
            <a:r>
              <a:rPr lang="en-US" sz="1400" b="1" dirty="0">
                <a:solidFill>
                  <a:srgbClr val="2C2C2C"/>
                </a:solidFill>
                <a:latin typeface="Lucida Grande"/>
                <a:cs typeface="Century Gothic"/>
              </a:rPr>
              <a:t>Lifecycle </a:t>
            </a:r>
            <a:endParaRPr sz="1400" dirty="0">
              <a:latin typeface="Lucida Grande"/>
              <a:cs typeface="Century Gothic"/>
            </a:endParaRPr>
          </a:p>
        </p:txBody>
      </p:sp>
      <p:pic>
        <p:nvPicPr>
          <p:cNvPr id="5" name="object 2">
            <a:extLst>
              <a:ext uri="{FF2B5EF4-FFF2-40B4-BE49-F238E27FC236}">
                <a16:creationId xmlns:a16="http://schemas.microsoft.com/office/drawing/2014/main" id="{C2F9D50C-1442-C598-E186-BD64BA0B9621}"/>
              </a:ext>
            </a:extLst>
          </p:cNvPr>
          <p:cNvPicPr/>
          <p:nvPr/>
        </p:nvPicPr>
        <p:blipFill>
          <a:blip r:embed="rId2" cstate="print">
            <a:clrChange>
              <a:clrFrom>
                <a:srgbClr val="FFFFFF"/>
              </a:clrFrom>
              <a:clrTo>
                <a:srgbClr val="FFFFFF">
                  <a:alpha val="0"/>
                </a:srgbClr>
              </a:clrTo>
            </a:clrChange>
          </a:blip>
          <a:stretch>
            <a:fillRect/>
          </a:stretch>
        </p:blipFill>
        <p:spPr>
          <a:xfrm>
            <a:off x="3807204" y="3448066"/>
            <a:ext cx="4559808" cy="215798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pic>
        <p:nvPicPr>
          <p:cNvPr id="2" name="object 2"/>
          <p:cNvPicPr/>
          <p:nvPr/>
        </p:nvPicPr>
        <p:blipFill>
          <a:blip r:embed="rId2" cstate="print">
            <a:clrChange>
              <a:clrFrom>
                <a:srgbClr val="FFFFFF"/>
              </a:clrFrom>
              <a:clrTo>
                <a:srgbClr val="FFFFFF">
                  <a:alpha val="0"/>
                </a:srgbClr>
              </a:clrTo>
            </a:clrChange>
          </a:blip>
          <a:stretch>
            <a:fillRect/>
          </a:stretch>
        </p:blipFill>
        <p:spPr>
          <a:xfrm>
            <a:off x="6912991" y="2560192"/>
            <a:ext cx="4559808" cy="2157983"/>
          </a:xfrm>
          <a:prstGeom prst="rect">
            <a:avLst/>
          </a:prstGeom>
        </p:spPr>
      </p:pic>
      <p:sp>
        <p:nvSpPr>
          <p:cNvPr id="3" name="object 3"/>
          <p:cNvSpPr txBox="1">
            <a:spLocks noGrp="1"/>
          </p:cNvSpPr>
          <p:nvPr>
            <p:ph type="title"/>
          </p:nvPr>
        </p:nvSpPr>
        <p:spPr>
          <a:xfrm>
            <a:off x="671702" y="3309366"/>
            <a:ext cx="5160010" cy="628377"/>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tabLst>
                <a:tab pos="2641600" algn="l"/>
              </a:tabLst>
            </a:pPr>
            <a:r>
              <a:rPr sz="4000" b="0" dirty="0">
                <a:solidFill>
                  <a:schemeClr val="accent4">
                    <a:lumMod val="50000"/>
                  </a:schemeClr>
                </a:solidFill>
                <a:latin typeface="Lucida Grande"/>
              </a:rPr>
              <a:t>DevOps</a:t>
            </a:r>
            <a:r>
              <a:rPr lang="en-IN" sz="4000" b="0" dirty="0">
                <a:solidFill>
                  <a:schemeClr val="accent4">
                    <a:lumMod val="50000"/>
                  </a:schemeClr>
                </a:solidFill>
                <a:latin typeface="Lucida Grande"/>
              </a:rPr>
              <a:t>  </a:t>
            </a:r>
            <a:r>
              <a:rPr sz="4000" b="0" dirty="0">
                <a:solidFill>
                  <a:schemeClr val="accent4">
                    <a:lumMod val="50000"/>
                  </a:schemeClr>
                </a:solidFill>
                <a:latin typeface="Lucida Grande"/>
              </a:rPr>
              <a:t>L</a:t>
            </a:r>
            <a:r>
              <a:rPr lang="en-IN" sz="4000" b="0" dirty="0" err="1">
                <a:solidFill>
                  <a:schemeClr val="accent4">
                    <a:lumMod val="50000"/>
                  </a:schemeClr>
                </a:solidFill>
                <a:latin typeface="Lucida Grande"/>
              </a:rPr>
              <a:t>i</a:t>
            </a:r>
            <a:r>
              <a:rPr sz="4000" b="0" dirty="0" err="1">
                <a:solidFill>
                  <a:schemeClr val="accent4">
                    <a:lumMod val="50000"/>
                  </a:schemeClr>
                </a:solidFill>
                <a:latin typeface="Lucida Grande"/>
              </a:rPr>
              <a:t>fe</a:t>
            </a:r>
            <a:r>
              <a:rPr lang="en-IN" sz="4000" b="0" dirty="0">
                <a:solidFill>
                  <a:schemeClr val="accent4">
                    <a:lumMod val="50000"/>
                  </a:schemeClr>
                </a:solidFill>
                <a:latin typeface="Lucida Grande"/>
              </a:rPr>
              <a:t>c</a:t>
            </a:r>
            <a:r>
              <a:rPr sz="4000" b="0" dirty="0" err="1">
                <a:solidFill>
                  <a:schemeClr val="accent4">
                    <a:lumMod val="50000"/>
                  </a:schemeClr>
                </a:solidFill>
                <a:latin typeface="Lucida Grande"/>
              </a:rPr>
              <a:t>ycle</a:t>
            </a:r>
            <a:endParaRPr sz="4000" b="0" dirty="0">
              <a:solidFill>
                <a:schemeClr val="accent4">
                  <a:lumMod val="50000"/>
                </a:schemeClr>
              </a:solidFill>
              <a:latin typeface="Lucida Grand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52FAAE5-91BB-CED4-ADAE-B3E6FAF3A55A}"/>
              </a:ext>
            </a:extLst>
          </p:cNvPr>
          <p:cNvSpPr/>
          <p:nvPr/>
        </p:nvSpPr>
        <p:spPr>
          <a:xfrm>
            <a:off x="1752600" y="1261949"/>
            <a:ext cx="9067800" cy="1079691"/>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pic>
        <p:nvPicPr>
          <p:cNvPr id="2" name="object 2"/>
          <p:cNvPicPr/>
          <p:nvPr/>
        </p:nvPicPr>
        <p:blipFill>
          <a:blip r:embed="rId2" cstate="print">
            <a:clrChange>
              <a:clrFrom>
                <a:srgbClr val="FEFEFE"/>
              </a:clrFrom>
              <a:clrTo>
                <a:srgbClr val="FEFEFE">
                  <a:alpha val="0"/>
                </a:srgbClr>
              </a:clrTo>
            </a:clrChange>
          </a:blip>
          <a:stretch>
            <a:fillRect/>
          </a:stretch>
        </p:blipFill>
        <p:spPr>
          <a:xfrm>
            <a:off x="4356696" y="2743200"/>
            <a:ext cx="3279649" cy="27553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bject 3"/>
          <p:cNvSpPr txBox="1"/>
          <p:nvPr/>
        </p:nvSpPr>
        <p:spPr>
          <a:xfrm>
            <a:off x="354584" y="253491"/>
            <a:ext cx="7951216" cy="436017"/>
          </a:xfrm>
          <a:prstGeom prst="rect">
            <a:avLst/>
          </a:prstGeom>
        </p:spPr>
        <p:txBody>
          <a:bodyPr vert="horz" wrap="square" lIns="0" tIns="12700" rIns="0" bIns="0" rtlCol="0">
            <a:spAutoFit/>
          </a:bodyPr>
          <a:lstStyle/>
          <a:p>
            <a:pPr marL="12700">
              <a:lnSpc>
                <a:spcPct val="100000"/>
              </a:lnSpc>
              <a:spcBef>
                <a:spcPts val="130"/>
              </a:spcBef>
            </a:pPr>
            <a:r>
              <a:rPr sz="2750" b="1" dirty="0">
                <a:solidFill>
                  <a:srgbClr val="5F4778"/>
                </a:solidFill>
                <a:latin typeface="Lucida Grande" panose="020B0600040502020204" pitchFamily="34" charset="0"/>
                <a:ea typeface="+mj-ea"/>
              </a:rPr>
              <a:t>What is Software Development?</a:t>
            </a:r>
          </a:p>
        </p:txBody>
      </p:sp>
      <p:sp>
        <p:nvSpPr>
          <p:cNvPr id="4" name="object 4"/>
          <p:cNvSpPr txBox="1"/>
          <p:nvPr/>
        </p:nvSpPr>
        <p:spPr>
          <a:xfrm>
            <a:off x="2412110" y="1528355"/>
            <a:ext cx="8103490" cy="580672"/>
          </a:xfrm>
          <a:prstGeom prst="rect">
            <a:avLst/>
          </a:prstGeom>
        </p:spPr>
        <p:txBody>
          <a:bodyPr vert="horz" wrap="square" lIns="0" tIns="12700" rIns="0" bIns="0" rtlCol="0">
            <a:spAutoFit/>
          </a:bodyPr>
          <a:lstStyle/>
          <a:p>
            <a:pPr marL="1997075" marR="5080" indent="-1985010" algn="l">
              <a:lnSpc>
                <a:spcPct val="120700"/>
              </a:lnSpc>
              <a:spcBef>
                <a:spcPts val="100"/>
              </a:spcBef>
            </a:pPr>
            <a:r>
              <a:rPr sz="1600" b="1" dirty="0" err="1">
                <a:solidFill>
                  <a:schemeClr val="tx1"/>
                </a:solidFill>
                <a:latin typeface="Lucida Grande" panose="020B0600040502020204"/>
                <a:cs typeface="Arial"/>
              </a:rPr>
              <a:t>Soltware</a:t>
            </a:r>
            <a:r>
              <a:rPr sz="1600" b="1" dirty="0">
                <a:solidFill>
                  <a:schemeClr val="tx1"/>
                </a:solidFill>
                <a:latin typeface="Lucida Grande" panose="020B0600040502020204"/>
                <a:cs typeface="Arial"/>
              </a:rPr>
              <a:t> </a:t>
            </a:r>
            <a:r>
              <a:rPr sz="1600" b="1" dirty="0" err="1">
                <a:solidFill>
                  <a:schemeClr val="tx1"/>
                </a:solidFill>
                <a:latin typeface="Lucida Grande" panose="020B0600040502020204"/>
                <a:cs typeface="Arial"/>
              </a:rPr>
              <a:t>DeveIopment</a:t>
            </a:r>
            <a:r>
              <a:rPr sz="1600" b="1" dirty="0">
                <a:solidFill>
                  <a:schemeClr val="tx1"/>
                </a:solidFill>
                <a:latin typeface="Lucida Grande" panose="020B0600040502020204"/>
                <a:cs typeface="Arial"/>
              </a:rPr>
              <a:t> is the process of transforming customer</a:t>
            </a:r>
            <a:r>
              <a:rPr lang="en-IN" sz="1600" b="1" dirty="0">
                <a:solidFill>
                  <a:schemeClr val="tx1"/>
                </a:solidFill>
                <a:latin typeface="Lucida Grande" panose="020B0600040502020204"/>
                <a:cs typeface="Arial"/>
              </a:rPr>
              <a:t> </a:t>
            </a:r>
            <a:r>
              <a:rPr sz="1600" b="1" dirty="0">
                <a:solidFill>
                  <a:schemeClr val="tx1"/>
                </a:solidFill>
                <a:latin typeface="Lucida Grande" panose="020B0600040502020204"/>
                <a:cs typeface="Arial"/>
              </a:rPr>
              <a:t>requirements into a complete </a:t>
            </a:r>
            <a:r>
              <a:rPr sz="1600" b="1" dirty="0" err="1">
                <a:solidFill>
                  <a:schemeClr val="tx1"/>
                </a:solidFill>
                <a:latin typeface="Lucida Grande" panose="020B0600040502020204"/>
                <a:cs typeface="Arial"/>
              </a:rPr>
              <a:t>soltware</a:t>
            </a:r>
            <a:r>
              <a:rPr sz="1600" b="1" dirty="0">
                <a:solidFill>
                  <a:schemeClr val="tx1"/>
                </a:solidFill>
                <a:latin typeface="Lucida Grande" panose="020B0600040502020204"/>
                <a:cs typeface="Arial"/>
              </a:rPr>
              <a:t> product.</a:t>
            </a:r>
            <a:endParaRPr sz="1600" dirty="0">
              <a:solidFill>
                <a:schemeClr val="tx1"/>
              </a:solidFill>
              <a:latin typeface="Lucida Grande" panose="020B0600040502020204"/>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83BBCDCF-B70D-A575-7CBC-F9C3352F1677}"/>
              </a:ext>
            </a:extLst>
          </p:cNvPr>
          <p:cNvSpPr/>
          <p:nvPr/>
        </p:nvSpPr>
        <p:spPr>
          <a:xfrm>
            <a:off x="2309292" y="1372996"/>
            <a:ext cx="7126450" cy="5320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object 6"/>
          <p:cNvSpPr txBox="1">
            <a:spLocks noGrp="1"/>
          </p:cNvSpPr>
          <p:nvPr>
            <p:ph type="title"/>
          </p:nvPr>
        </p:nvSpPr>
        <p:spPr>
          <a:xfrm>
            <a:off x="378968" y="253491"/>
            <a:ext cx="4093210" cy="443711"/>
          </a:xfrm>
          <a:prstGeom prst="rect">
            <a:avLst/>
          </a:prstGeom>
        </p:spPr>
        <p:txBody>
          <a:bodyPr vert="horz" wrap="square" lIns="0" tIns="12700" rIns="0" bIns="0" rtlCol="0">
            <a:spAutoFit/>
          </a:bodyPr>
          <a:lstStyle/>
          <a:p>
            <a:pPr marL="12700">
              <a:lnSpc>
                <a:spcPct val="100000"/>
              </a:lnSpc>
              <a:spcBef>
                <a:spcPts val="100"/>
              </a:spcBef>
              <a:tabLst>
                <a:tab pos="3481070" algn="l"/>
              </a:tabLst>
            </a:pPr>
            <a:r>
              <a:rPr sz="2800" dirty="0">
                <a:solidFill>
                  <a:srgbClr val="5F4778"/>
                </a:solidFill>
                <a:latin typeface="Lucida Grande"/>
              </a:rPr>
              <a:t>How DevOps W</a:t>
            </a:r>
            <a:r>
              <a:rPr lang="en-IN" sz="2800" dirty="0">
                <a:solidFill>
                  <a:srgbClr val="5F4778"/>
                </a:solidFill>
                <a:latin typeface="Lucida Grande"/>
              </a:rPr>
              <a:t>or</a:t>
            </a:r>
            <a:r>
              <a:rPr sz="2800" dirty="0" err="1">
                <a:solidFill>
                  <a:srgbClr val="5F4778"/>
                </a:solidFill>
                <a:latin typeface="Lucida Grande"/>
              </a:rPr>
              <a:t>ks</a:t>
            </a:r>
            <a:r>
              <a:rPr sz="2800" dirty="0">
                <a:solidFill>
                  <a:srgbClr val="5F4778"/>
                </a:solidFill>
                <a:latin typeface="Lucida Grande"/>
              </a:rPr>
              <a:t>?</a:t>
            </a:r>
          </a:p>
        </p:txBody>
      </p:sp>
      <p:sp>
        <p:nvSpPr>
          <p:cNvPr id="7" name="object 7"/>
          <p:cNvSpPr txBox="1"/>
          <p:nvPr/>
        </p:nvSpPr>
        <p:spPr>
          <a:xfrm>
            <a:off x="2450210" y="1449196"/>
            <a:ext cx="7303390" cy="259045"/>
          </a:xfrm>
          <a:prstGeom prst="rect">
            <a:avLst/>
          </a:prstGeom>
        </p:spPr>
        <p:txBody>
          <a:bodyPr vert="horz" wrap="square" lIns="0" tIns="12700" rIns="0" bIns="0" rtlCol="0">
            <a:spAutoFit/>
          </a:bodyPr>
          <a:lstStyle/>
          <a:p>
            <a:pPr marL="12700">
              <a:lnSpc>
                <a:spcPct val="100000"/>
              </a:lnSpc>
              <a:spcBef>
                <a:spcPts val="100"/>
              </a:spcBef>
            </a:pPr>
            <a:r>
              <a:rPr sz="1600" b="1" dirty="0">
                <a:solidFill>
                  <a:schemeClr val="tx1"/>
                </a:solidFill>
                <a:latin typeface="Lucida Grande"/>
                <a:cs typeface="Times New Roman"/>
              </a:rPr>
              <a:t>The Devops Lifecyde divides the SDLC lifecyde into the following stages:</a:t>
            </a:r>
          </a:p>
        </p:txBody>
      </p:sp>
      <p:sp>
        <p:nvSpPr>
          <p:cNvPr id="8" name="object 8"/>
          <p:cNvSpPr txBox="1"/>
          <p:nvPr/>
        </p:nvSpPr>
        <p:spPr>
          <a:xfrm>
            <a:off x="786002" y="3010915"/>
            <a:ext cx="1310005" cy="494815"/>
          </a:xfrm>
          <a:prstGeom prst="rect">
            <a:avLst/>
          </a:prstGeom>
        </p:spPr>
        <p:txBody>
          <a:bodyPr vert="horz" wrap="square" lIns="0" tIns="12700" rIns="0" bIns="0" rtlCol="0">
            <a:spAutoFit/>
          </a:bodyPr>
          <a:lstStyle/>
          <a:p>
            <a:pPr marL="12700" marR="5080">
              <a:lnSpc>
                <a:spcPct val="116700"/>
              </a:lnSpc>
              <a:spcBef>
                <a:spcPts val="100"/>
              </a:spcBef>
            </a:pPr>
            <a:r>
              <a:rPr sz="1400" b="1" dirty="0">
                <a:solidFill>
                  <a:schemeClr val="tx2">
                    <a:lumMod val="75000"/>
                  </a:schemeClr>
                </a:solidFill>
                <a:latin typeface="Lucida Grande"/>
                <a:cs typeface="Arial"/>
              </a:rPr>
              <a:t>Continuous Development</a:t>
            </a:r>
            <a:endParaRPr sz="1400" dirty="0">
              <a:solidFill>
                <a:schemeClr val="tx2">
                  <a:lumMod val="75000"/>
                </a:schemeClr>
              </a:solidFill>
              <a:latin typeface="Lucida Grande"/>
              <a:cs typeface="Arial"/>
            </a:endParaRPr>
          </a:p>
        </p:txBody>
      </p:sp>
      <p:sp>
        <p:nvSpPr>
          <p:cNvPr id="9" name="object 9"/>
          <p:cNvSpPr txBox="1"/>
          <p:nvPr/>
        </p:nvSpPr>
        <p:spPr>
          <a:xfrm>
            <a:off x="775334" y="4141723"/>
            <a:ext cx="1131570" cy="494815"/>
          </a:xfrm>
          <a:prstGeom prst="rect">
            <a:avLst/>
          </a:prstGeom>
        </p:spPr>
        <p:txBody>
          <a:bodyPr vert="horz" wrap="square" lIns="0" tIns="12700" rIns="0" bIns="0" rtlCol="0">
            <a:spAutoFit/>
          </a:bodyPr>
          <a:lstStyle/>
          <a:p>
            <a:pPr marL="12700" marR="5080" indent="10160">
              <a:lnSpc>
                <a:spcPct val="116700"/>
              </a:lnSpc>
              <a:spcBef>
                <a:spcPts val="100"/>
              </a:spcBef>
            </a:pPr>
            <a:r>
              <a:rPr sz="1400" b="1" dirty="0">
                <a:solidFill>
                  <a:schemeClr val="tx2">
                    <a:lumMod val="75000"/>
                  </a:schemeClr>
                </a:solidFill>
                <a:latin typeface="Lucida Grande"/>
                <a:cs typeface="Arial"/>
              </a:rPr>
              <a:t>Continuous Testing</a:t>
            </a:r>
            <a:endParaRPr sz="1400" dirty="0">
              <a:solidFill>
                <a:schemeClr val="tx2">
                  <a:lumMod val="75000"/>
                </a:schemeClr>
              </a:solidFill>
              <a:latin typeface="Lucida Grande"/>
              <a:cs typeface="Arial"/>
            </a:endParaRPr>
          </a:p>
        </p:txBody>
      </p:sp>
      <p:sp>
        <p:nvSpPr>
          <p:cNvPr id="15" name="object 15"/>
          <p:cNvSpPr txBox="1"/>
          <p:nvPr/>
        </p:nvSpPr>
        <p:spPr>
          <a:xfrm>
            <a:off x="9841483" y="2998596"/>
            <a:ext cx="1195070" cy="494623"/>
          </a:xfrm>
          <a:prstGeom prst="rect">
            <a:avLst/>
          </a:prstGeom>
        </p:spPr>
        <p:txBody>
          <a:bodyPr vert="horz" wrap="square" lIns="0" tIns="12700" rIns="0" bIns="0" rtlCol="0">
            <a:spAutoFit/>
          </a:bodyPr>
          <a:lstStyle/>
          <a:p>
            <a:pPr marL="12700" marR="5080">
              <a:lnSpc>
                <a:spcPct val="116700"/>
              </a:lnSpc>
              <a:spcBef>
                <a:spcPts val="100"/>
              </a:spcBef>
            </a:pPr>
            <a:r>
              <a:rPr sz="1400" b="1" dirty="0">
                <a:solidFill>
                  <a:schemeClr val="tx2">
                    <a:lumMod val="75000"/>
                  </a:schemeClr>
                </a:solidFill>
                <a:latin typeface="Lucida Grande"/>
                <a:cs typeface="Arial"/>
              </a:rPr>
              <a:t>Continuous Deployment</a:t>
            </a:r>
            <a:endParaRPr sz="1400" dirty="0">
              <a:solidFill>
                <a:schemeClr val="tx2">
                  <a:lumMod val="75000"/>
                </a:schemeClr>
              </a:solidFill>
              <a:latin typeface="Lucida Grande"/>
              <a:cs typeface="Arial"/>
            </a:endParaRPr>
          </a:p>
        </p:txBody>
      </p:sp>
      <p:sp>
        <p:nvSpPr>
          <p:cNvPr id="16" name="object 16"/>
          <p:cNvSpPr txBox="1"/>
          <p:nvPr/>
        </p:nvSpPr>
        <p:spPr>
          <a:xfrm>
            <a:off x="9841482" y="4153789"/>
            <a:ext cx="1436117" cy="520655"/>
          </a:xfrm>
          <a:prstGeom prst="rect">
            <a:avLst/>
          </a:prstGeom>
        </p:spPr>
        <p:txBody>
          <a:bodyPr vert="horz" wrap="square" lIns="0" tIns="50800" rIns="0" bIns="0" rtlCol="0">
            <a:spAutoFit/>
          </a:bodyPr>
          <a:lstStyle/>
          <a:p>
            <a:pPr marL="12700">
              <a:lnSpc>
                <a:spcPct val="100000"/>
              </a:lnSpc>
              <a:spcBef>
                <a:spcPts val="400"/>
              </a:spcBef>
            </a:pPr>
            <a:r>
              <a:rPr sz="1400" b="1" dirty="0">
                <a:solidFill>
                  <a:schemeClr val="tx2">
                    <a:lumMod val="75000"/>
                  </a:schemeClr>
                </a:solidFill>
                <a:latin typeface="Lucida Grande"/>
                <a:cs typeface="Arial"/>
              </a:rPr>
              <a:t>Continuous</a:t>
            </a:r>
            <a:endParaRPr sz="1400" dirty="0">
              <a:solidFill>
                <a:schemeClr val="tx2">
                  <a:lumMod val="75000"/>
                </a:schemeClr>
              </a:solidFill>
              <a:latin typeface="Lucida Grande"/>
              <a:cs typeface="Arial"/>
            </a:endParaRPr>
          </a:p>
          <a:p>
            <a:pPr marL="15240">
              <a:lnSpc>
                <a:spcPct val="100000"/>
              </a:lnSpc>
              <a:spcBef>
                <a:spcPts val="300"/>
              </a:spcBef>
              <a:buClr>
                <a:srgbClr val="9CC0CC"/>
              </a:buClr>
              <a:buSzPct val="93333"/>
              <a:tabLst>
                <a:tab pos="89535" algn="l"/>
              </a:tabLst>
            </a:pPr>
            <a:r>
              <a:rPr lang="en-IN" sz="1400" b="1" dirty="0">
                <a:solidFill>
                  <a:schemeClr val="tx2">
                    <a:lumMod val="75000"/>
                  </a:schemeClr>
                </a:solidFill>
                <a:latin typeface="Lucida Grande"/>
                <a:cs typeface="Arial"/>
              </a:rPr>
              <a:t>M</a:t>
            </a:r>
            <a:r>
              <a:rPr sz="1400" b="1" dirty="0" err="1">
                <a:solidFill>
                  <a:schemeClr val="tx2">
                    <a:lumMod val="75000"/>
                  </a:schemeClr>
                </a:solidFill>
                <a:latin typeface="Lucida Grande"/>
                <a:cs typeface="Arial"/>
              </a:rPr>
              <a:t>onitoring</a:t>
            </a:r>
            <a:endParaRPr sz="1400" dirty="0">
              <a:solidFill>
                <a:schemeClr val="tx2">
                  <a:lumMod val="75000"/>
                </a:schemeClr>
              </a:solidFill>
              <a:latin typeface="Lucida Grande"/>
              <a:cs typeface="Arial"/>
            </a:endParaRPr>
          </a:p>
        </p:txBody>
      </p:sp>
      <p:sp>
        <p:nvSpPr>
          <p:cNvPr id="4" name="Oval 3">
            <a:extLst>
              <a:ext uri="{FF2B5EF4-FFF2-40B4-BE49-F238E27FC236}">
                <a16:creationId xmlns:a16="http://schemas.microsoft.com/office/drawing/2014/main" id="{46573716-C099-B849-5F6C-623CDAAA54AC}"/>
              </a:ext>
            </a:extLst>
          </p:cNvPr>
          <p:cNvSpPr/>
          <p:nvPr/>
        </p:nvSpPr>
        <p:spPr>
          <a:xfrm>
            <a:off x="5332981" y="3279343"/>
            <a:ext cx="1310005" cy="129265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Continuous</a:t>
            </a:r>
          </a:p>
          <a:p>
            <a:pPr algn="ctr"/>
            <a:r>
              <a:rPr lang="en-US" sz="1200" dirty="0"/>
              <a:t>Integration</a:t>
            </a:r>
            <a:endParaRPr lang="en-IN" sz="1200" dirty="0"/>
          </a:p>
        </p:txBody>
      </p:sp>
      <p:sp>
        <p:nvSpPr>
          <p:cNvPr id="5" name="Rectangle 4">
            <a:extLst>
              <a:ext uri="{FF2B5EF4-FFF2-40B4-BE49-F238E27FC236}">
                <a16:creationId xmlns:a16="http://schemas.microsoft.com/office/drawing/2014/main" id="{0AB1FD52-F080-B106-529A-AF4E58CCEE09}"/>
              </a:ext>
            </a:extLst>
          </p:cNvPr>
          <p:cNvSpPr/>
          <p:nvPr/>
        </p:nvSpPr>
        <p:spPr>
          <a:xfrm>
            <a:off x="7391400" y="2667000"/>
            <a:ext cx="1981200" cy="494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Release </a:t>
            </a:r>
            <a:endParaRPr lang="en-IN" dirty="0"/>
          </a:p>
        </p:txBody>
      </p:sp>
      <p:sp>
        <p:nvSpPr>
          <p:cNvPr id="10" name="Rectangle 9">
            <a:extLst>
              <a:ext uri="{FF2B5EF4-FFF2-40B4-BE49-F238E27FC236}">
                <a16:creationId xmlns:a16="http://schemas.microsoft.com/office/drawing/2014/main" id="{E0FF98B6-BA57-3C6E-4BC9-CB77FD6C75D8}"/>
              </a:ext>
            </a:extLst>
          </p:cNvPr>
          <p:cNvSpPr/>
          <p:nvPr/>
        </p:nvSpPr>
        <p:spPr>
          <a:xfrm>
            <a:off x="7391400" y="3239177"/>
            <a:ext cx="1981200" cy="494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Deploy </a:t>
            </a:r>
            <a:endParaRPr lang="en-IN" dirty="0"/>
          </a:p>
        </p:txBody>
      </p:sp>
      <p:sp>
        <p:nvSpPr>
          <p:cNvPr id="11" name="Rectangle 10">
            <a:extLst>
              <a:ext uri="{FF2B5EF4-FFF2-40B4-BE49-F238E27FC236}">
                <a16:creationId xmlns:a16="http://schemas.microsoft.com/office/drawing/2014/main" id="{755D6A0F-7C55-E5F0-B80C-7A40EC8CB774}"/>
              </a:ext>
            </a:extLst>
          </p:cNvPr>
          <p:cNvSpPr/>
          <p:nvPr/>
        </p:nvSpPr>
        <p:spPr>
          <a:xfrm>
            <a:off x="7391400" y="3811354"/>
            <a:ext cx="1981200" cy="494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Operate </a:t>
            </a:r>
            <a:endParaRPr lang="en-IN" dirty="0"/>
          </a:p>
        </p:txBody>
      </p:sp>
      <p:sp>
        <p:nvSpPr>
          <p:cNvPr id="12" name="Rectangle 11">
            <a:extLst>
              <a:ext uri="{FF2B5EF4-FFF2-40B4-BE49-F238E27FC236}">
                <a16:creationId xmlns:a16="http://schemas.microsoft.com/office/drawing/2014/main" id="{2C8481B8-8AD0-E316-67BB-47D03E3FC521}"/>
              </a:ext>
            </a:extLst>
          </p:cNvPr>
          <p:cNvSpPr/>
          <p:nvPr/>
        </p:nvSpPr>
        <p:spPr>
          <a:xfrm>
            <a:off x="7391400" y="4383531"/>
            <a:ext cx="1981200" cy="49462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Monitor </a:t>
            </a:r>
            <a:endParaRPr lang="en-IN" dirty="0"/>
          </a:p>
        </p:txBody>
      </p:sp>
      <p:sp>
        <p:nvSpPr>
          <p:cNvPr id="13" name="Rectangle 12">
            <a:extLst>
              <a:ext uri="{FF2B5EF4-FFF2-40B4-BE49-F238E27FC236}">
                <a16:creationId xmlns:a16="http://schemas.microsoft.com/office/drawing/2014/main" id="{FC66A423-E36A-47DD-C1FB-9F07124A166D}"/>
              </a:ext>
            </a:extLst>
          </p:cNvPr>
          <p:cNvSpPr/>
          <p:nvPr/>
        </p:nvSpPr>
        <p:spPr>
          <a:xfrm>
            <a:off x="2407317" y="2667000"/>
            <a:ext cx="1981200" cy="49462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Plan </a:t>
            </a:r>
            <a:endParaRPr lang="en-IN" dirty="0"/>
          </a:p>
        </p:txBody>
      </p:sp>
      <p:sp>
        <p:nvSpPr>
          <p:cNvPr id="14" name="Rectangle 13">
            <a:extLst>
              <a:ext uri="{FF2B5EF4-FFF2-40B4-BE49-F238E27FC236}">
                <a16:creationId xmlns:a16="http://schemas.microsoft.com/office/drawing/2014/main" id="{2A37A553-C98E-81E8-3177-5946B5A5FA0B}"/>
              </a:ext>
            </a:extLst>
          </p:cNvPr>
          <p:cNvSpPr/>
          <p:nvPr/>
        </p:nvSpPr>
        <p:spPr>
          <a:xfrm>
            <a:off x="2407317" y="3239177"/>
            <a:ext cx="1981200" cy="49462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Code </a:t>
            </a:r>
            <a:endParaRPr lang="en-IN" dirty="0"/>
          </a:p>
        </p:txBody>
      </p:sp>
      <p:sp>
        <p:nvSpPr>
          <p:cNvPr id="17" name="Rectangle 16">
            <a:extLst>
              <a:ext uri="{FF2B5EF4-FFF2-40B4-BE49-F238E27FC236}">
                <a16:creationId xmlns:a16="http://schemas.microsoft.com/office/drawing/2014/main" id="{83F046E0-1109-C6A9-0C34-9E306686C11D}"/>
              </a:ext>
            </a:extLst>
          </p:cNvPr>
          <p:cNvSpPr/>
          <p:nvPr/>
        </p:nvSpPr>
        <p:spPr>
          <a:xfrm>
            <a:off x="2407317" y="3811354"/>
            <a:ext cx="1981200" cy="49462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Build </a:t>
            </a:r>
            <a:endParaRPr lang="en-IN" dirty="0"/>
          </a:p>
        </p:txBody>
      </p:sp>
      <p:sp>
        <p:nvSpPr>
          <p:cNvPr id="18" name="Rectangle 17">
            <a:extLst>
              <a:ext uri="{FF2B5EF4-FFF2-40B4-BE49-F238E27FC236}">
                <a16:creationId xmlns:a16="http://schemas.microsoft.com/office/drawing/2014/main" id="{F190C073-F911-6F99-F164-DFD4B03D866F}"/>
              </a:ext>
            </a:extLst>
          </p:cNvPr>
          <p:cNvSpPr/>
          <p:nvPr/>
        </p:nvSpPr>
        <p:spPr>
          <a:xfrm>
            <a:off x="2407317" y="4383531"/>
            <a:ext cx="1981200" cy="49462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Test </a:t>
            </a:r>
            <a:endParaRPr lang="en-IN" dirty="0"/>
          </a:p>
        </p:txBody>
      </p:sp>
      <p:cxnSp>
        <p:nvCxnSpPr>
          <p:cNvPr id="21" name="Connector: Curved 20">
            <a:extLst>
              <a:ext uri="{FF2B5EF4-FFF2-40B4-BE49-F238E27FC236}">
                <a16:creationId xmlns:a16="http://schemas.microsoft.com/office/drawing/2014/main" id="{28077C77-C4E3-455C-E6E2-0CFF89AFF612}"/>
              </a:ext>
            </a:extLst>
          </p:cNvPr>
          <p:cNvCxnSpPr>
            <a:stCxn id="4" idx="1"/>
          </p:cNvCxnSpPr>
          <p:nvPr/>
        </p:nvCxnSpPr>
        <p:spPr>
          <a:xfrm rot="16200000" flipV="1">
            <a:off x="4719660" y="2663481"/>
            <a:ext cx="670074" cy="940260"/>
          </a:xfrm>
          <a:prstGeom prst="curved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Connector: Curved 22">
            <a:extLst>
              <a:ext uri="{FF2B5EF4-FFF2-40B4-BE49-F238E27FC236}">
                <a16:creationId xmlns:a16="http://schemas.microsoft.com/office/drawing/2014/main" id="{11AE0522-B675-6136-D1B8-889FCE1108F4}"/>
              </a:ext>
            </a:extLst>
          </p:cNvPr>
          <p:cNvCxnSpPr>
            <a:stCxn id="4" idx="7"/>
          </p:cNvCxnSpPr>
          <p:nvPr/>
        </p:nvCxnSpPr>
        <p:spPr>
          <a:xfrm rot="5400000" flipH="1" flipV="1">
            <a:off x="6514099" y="2743747"/>
            <a:ext cx="661943" cy="78786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6" name="Connector: Curved 25">
            <a:extLst>
              <a:ext uri="{FF2B5EF4-FFF2-40B4-BE49-F238E27FC236}">
                <a16:creationId xmlns:a16="http://schemas.microsoft.com/office/drawing/2014/main" id="{D903CB9C-5EC4-2C59-ECE1-CF7F5CB4B1FA}"/>
              </a:ext>
            </a:extLst>
          </p:cNvPr>
          <p:cNvCxnSpPr>
            <a:stCxn id="18" idx="3"/>
            <a:endCxn id="4" idx="3"/>
          </p:cNvCxnSpPr>
          <p:nvPr/>
        </p:nvCxnSpPr>
        <p:spPr>
          <a:xfrm flipV="1">
            <a:off x="4388517" y="4382696"/>
            <a:ext cx="1136310" cy="248147"/>
          </a:xfrm>
          <a:prstGeom prst="curvedConnector2">
            <a:avLst/>
          </a:prstGeom>
        </p:spPr>
        <p:style>
          <a:lnRef idx="3">
            <a:schemeClr val="accent4"/>
          </a:lnRef>
          <a:fillRef idx="0">
            <a:schemeClr val="accent4"/>
          </a:fillRef>
          <a:effectRef idx="2">
            <a:schemeClr val="accent4"/>
          </a:effectRef>
          <a:fontRef idx="minor">
            <a:schemeClr val="tx1"/>
          </a:fontRef>
        </p:style>
      </p:cxnSp>
      <p:cxnSp>
        <p:nvCxnSpPr>
          <p:cNvPr id="29" name="Connector: Curved 28">
            <a:extLst>
              <a:ext uri="{FF2B5EF4-FFF2-40B4-BE49-F238E27FC236}">
                <a16:creationId xmlns:a16="http://schemas.microsoft.com/office/drawing/2014/main" id="{AB1D37FC-C53A-79BE-8A5B-71AB812ECF6D}"/>
              </a:ext>
            </a:extLst>
          </p:cNvPr>
          <p:cNvCxnSpPr>
            <a:stCxn id="4" idx="5"/>
            <a:endCxn id="12" idx="1"/>
          </p:cNvCxnSpPr>
          <p:nvPr/>
        </p:nvCxnSpPr>
        <p:spPr>
          <a:xfrm rot="16200000" flipH="1">
            <a:off x="6797197" y="4036639"/>
            <a:ext cx="248147" cy="940260"/>
          </a:xfrm>
          <a:prstGeom prst="curvedConnector2">
            <a:avLst/>
          </a:prstGeom>
        </p:spPr>
        <p:style>
          <a:lnRef idx="3">
            <a:schemeClr val="accent6"/>
          </a:lnRef>
          <a:fillRef idx="0">
            <a:schemeClr val="accent6"/>
          </a:fillRef>
          <a:effectRef idx="2">
            <a:schemeClr val="accent6"/>
          </a:effectRef>
          <a:fontRef idx="minor">
            <a:schemeClr val="tx1"/>
          </a:fontRef>
        </p:style>
      </p:cxnSp>
      <p:sp>
        <p:nvSpPr>
          <p:cNvPr id="32" name="Left Brace 31">
            <a:extLst>
              <a:ext uri="{FF2B5EF4-FFF2-40B4-BE49-F238E27FC236}">
                <a16:creationId xmlns:a16="http://schemas.microsoft.com/office/drawing/2014/main" id="{709CBA5A-B7B4-2AF2-AC90-8E52B8E88653}"/>
              </a:ext>
            </a:extLst>
          </p:cNvPr>
          <p:cNvSpPr/>
          <p:nvPr/>
        </p:nvSpPr>
        <p:spPr>
          <a:xfrm>
            <a:off x="1998536" y="2759110"/>
            <a:ext cx="310756" cy="81948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33" name="Left Brace 32">
            <a:extLst>
              <a:ext uri="{FF2B5EF4-FFF2-40B4-BE49-F238E27FC236}">
                <a16:creationId xmlns:a16="http://schemas.microsoft.com/office/drawing/2014/main" id="{3D70E9C7-E16B-C204-C102-0DDDA33EBD1F}"/>
              </a:ext>
            </a:extLst>
          </p:cNvPr>
          <p:cNvSpPr/>
          <p:nvPr/>
        </p:nvSpPr>
        <p:spPr>
          <a:xfrm>
            <a:off x="2001732" y="3896232"/>
            <a:ext cx="310756" cy="81948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34" name="Left Brace 33">
            <a:extLst>
              <a:ext uri="{FF2B5EF4-FFF2-40B4-BE49-F238E27FC236}">
                <a16:creationId xmlns:a16="http://schemas.microsoft.com/office/drawing/2014/main" id="{84845140-5A5C-F925-4E3B-0C2B2AE16A81}"/>
              </a:ext>
            </a:extLst>
          </p:cNvPr>
          <p:cNvSpPr/>
          <p:nvPr/>
        </p:nvSpPr>
        <p:spPr>
          <a:xfrm flipH="1">
            <a:off x="9435742" y="2835828"/>
            <a:ext cx="314662" cy="81948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
        <p:nvSpPr>
          <p:cNvPr id="35" name="Left Brace 34">
            <a:extLst>
              <a:ext uri="{FF2B5EF4-FFF2-40B4-BE49-F238E27FC236}">
                <a16:creationId xmlns:a16="http://schemas.microsoft.com/office/drawing/2014/main" id="{72A0862D-B8A9-1758-1121-D84D1CB372A7}"/>
              </a:ext>
            </a:extLst>
          </p:cNvPr>
          <p:cNvSpPr/>
          <p:nvPr/>
        </p:nvSpPr>
        <p:spPr>
          <a:xfrm flipH="1">
            <a:off x="9438938" y="3972950"/>
            <a:ext cx="314662" cy="819489"/>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981A1B8C-5705-16BD-49E2-B21496FCDDFF}"/>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75000"/>
                    </a14:imgEffect>
                    <a14:imgEffect>
                      <a14:brightnessContrast bright="23000" contrast="53000"/>
                    </a14:imgEffect>
                  </a14:imgLayer>
                </a14:imgProps>
              </a:ext>
            </a:extLst>
          </a:blip>
          <a:stretch>
            <a:fillRect/>
          </a:stretch>
        </p:blipFill>
        <p:spPr>
          <a:xfrm>
            <a:off x="1752600" y="1371600"/>
            <a:ext cx="8397968" cy="4732430"/>
          </a:xfrm>
          <a:prstGeom prst="rect">
            <a:avLst/>
          </a:prstGeom>
        </p:spPr>
      </p:pic>
      <p:sp>
        <p:nvSpPr>
          <p:cNvPr id="33" name="object 6">
            <a:extLst>
              <a:ext uri="{FF2B5EF4-FFF2-40B4-BE49-F238E27FC236}">
                <a16:creationId xmlns:a16="http://schemas.microsoft.com/office/drawing/2014/main" id="{743B95F2-F4F0-0F17-3243-D0F7F89535A8}"/>
              </a:ext>
            </a:extLst>
          </p:cNvPr>
          <p:cNvSpPr txBox="1">
            <a:spLocks/>
          </p:cNvSpPr>
          <p:nvPr/>
        </p:nvSpPr>
        <p:spPr>
          <a:xfrm>
            <a:off x="378968" y="253491"/>
            <a:ext cx="4093210" cy="44371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tabLst>
                <a:tab pos="3481070" algn="l"/>
              </a:tabLst>
            </a:pPr>
            <a:r>
              <a:rPr lang="en-IN" sz="2800" b="1" dirty="0">
                <a:solidFill>
                  <a:srgbClr val="5F4778"/>
                </a:solidFill>
                <a:latin typeface="Lucida Grande"/>
              </a:rPr>
              <a:t>How DevOps Works?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23307D4-8E28-02E6-5551-B8CF7D36B85B}"/>
              </a:ext>
            </a:extLst>
          </p:cNvPr>
          <p:cNvSpPr/>
          <p:nvPr/>
        </p:nvSpPr>
        <p:spPr>
          <a:xfrm>
            <a:off x="5181600" y="1371600"/>
            <a:ext cx="5824586" cy="1754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FFFFF"/>
              </a:clrFrom>
              <a:clrTo>
                <a:srgbClr val="FFFFFF">
                  <a:alpha val="0"/>
                </a:srgbClr>
              </a:clrTo>
            </a:clrChange>
          </a:blip>
          <a:stretch>
            <a:fillRect/>
          </a:stretch>
        </p:blipFill>
        <p:spPr>
          <a:xfrm>
            <a:off x="7013966" y="3940378"/>
            <a:ext cx="2244468" cy="2174879"/>
          </a:xfrm>
          <a:prstGeom prst="rect">
            <a:avLst/>
          </a:prstGeom>
        </p:spPr>
      </p:pic>
      <p:sp>
        <p:nvSpPr>
          <p:cNvPr id="25" name="object 25"/>
          <p:cNvSpPr txBox="1"/>
          <p:nvPr/>
        </p:nvSpPr>
        <p:spPr>
          <a:xfrm>
            <a:off x="5300614" y="1574969"/>
            <a:ext cx="5597525" cy="1231234"/>
          </a:xfrm>
          <a:prstGeom prst="rect">
            <a:avLst/>
          </a:prstGeom>
        </p:spPr>
        <p:txBody>
          <a:bodyPr vert="horz" wrap="square" lIns="0" tIns="12065" rIns="0" bIns="0" rtlCol="0">
            <a:spAutoFit/>
          </a:bodyPr>
          <a:lstStyle/>
          <a:p>
            <a:pPr marL="12065" marR="5080" algn="ctr">
              <a:lnSpc>
                <a:spcPct val="108300"/>
              </a:lnSpc>
              <a:spcBef>
                <a:spcPts val="95"/>
              </a:spcBef>
            </a:pPr>
            <a:r>
              <a:rPr sz="1400" dirty="0">
                <a:solidFill>
                  <a:srgbClr val="1A1A1A"/>
                </a:solidFill>
                <a:latin typeface="Lucida Grande"/>
                <a:cs typeface="Arial"/>
              </a:rPr>
              <a:t>T</a:t>
            </a:r>
            <a:r>
              <a:rPr sz="1400" dirty="0">
                <a:solidFill>
                  <a:srgbClr val="4B4B4B"/>
                </a:solidFill>
                <a:latin typeface="Lucida Grande"/>
                <a:cs typeface="Arial"/>
              </a:rPr>
              <a:t>hi</a:t>
            </a:r>
            <a:r>
              <a:rPr sz="1400" dirty="0">
                <a:solidFill>
                  <a:srgbClr val="1A1A1A"/>
                </a:solidFill>
                <a:latin typeface="Lucida Grande"/>
                <a:cs typeface="Arial"/>
              </a:rPr>
              <a:t>s stage </a:t>
            </a:r>
            <a:r>
              <a:rPr sz="1400" dirty="0">
                <a:solidFill>
                  <a:srgbClr val="4B4B4B"/>
                </a:solidFill>
                <a:latin typeface="Lucida Grande"/>
                <a:cs typeface="Arial"/>
              </a:rPr>
              <a:t>inv</a:t>
            </a:r>
            <a:r>
              <a:rPr sz="1400" dirty="0">
                <a:solidFill>
                  <a:srgbClr val="1A1A1A"/>
                </a:solidFill>
                <a:latin typeface="Lucida Grande"/>
                <a:cs typeface="Arial"/>
              </a:rPr>
              <a:t>o</a:t>
            </a:r>
            <a:r>
              <a:rPr sz="1400" dirty="0">
                <a:solidFill>
                  <a:srgbClr val="4B4B4B"/>
                </a:solidFill>
                <a:latin typeface="Lucida Grande"/>
                <a:cs typeface="Arial"/>
              </a:rPr>
              <a:t>lv</a:t>
            </a:r>
            <a:r>
              <a:rPr sz="1400" dirty="0">
                <a:solidFill>
                  <a:srgbClr val="1A1A1A"/>
                </a:solidFill>
                <a:latin typeface="Lucida Grande"/>
                <a:cs typeface="Arial"/>
              </a:rPr>
              <a:t>es </a:t>
            </a:r>
            <a:r>
              <a:rPr sz="1400" dirty="0">
                <a:solidFill>
                  <a:srgbClr val="313131"/>
                </a:solidFill>
                <a:latin typeface="Lucida Grande"/>
                <a:cs typeface="Arial"/>
              </a:rPr>
              <a:t>committing code </a:t>
            </a:r>
            <a:r>
              <a:rPr sz="1400" dirty="0">
                <a:solidFill>
                  <a:srgbClr val="1A1A1A"/>
                </a:solidFill>
                <a:latin typeface="Lucida Grande"/>
                <a:cs typeface="Arial"/>
              </a:rPr>
              <a:t>to </a:t>
            </a:r>
            <a:r>
              <a:rPr sz="1400" dirty="0">
                <a:solidFill>
                  <a:srgbClr val="4B4B4B"/>
                </a:solidFill>
                <a:latin typeface="Lucida Grande"/>
                <a:cs typeface="Arial"/>
              </a:rPr>
              <a:t>v</a:t>
            </a:r>
            <a:r>
              <a:rPr sz="1400" dirty="0">
                <a:solidFill>
                  <a:srgbClr val="1A1A1A"/>
                </a:solidFill>
                <a:latin typeface="Lucida Grande"/>
                <a:cs typeface="Arial"/>
              </a:rPr>
              <a:t>e</a:t>
            </a:r>
            <a:r>
              <a:rPr sz="1400" dirty="0">
                <a:solidFill>
                  <a:srgbClr val="4B4B4B"/>
                </a:solidFill>
                <a:latin typeface="Lucida Grande"/>
                <a:cs typeface="Arial"/>
              </a:rPr>
              <a:t>r</a:t>
            </a:r>
            <a:r>
              <a:rPr sz="1400" dirty="0">
                <a:solidFill>
                  <a:srgbClr val="1A1A1A"/>
                </a:solidFill>
                <a:latin typeface="Lucida Grande"/>
                <a:cs typeface="Arial"/>
              </a:rPr>
              <a:t>s</a:t>
            </a:r>
            <a:r>
              <a:rPr sz="1400" dirty="0">
                <a:solidFill>
                  <a:srgbClr val="4B4B4B"/>
                </a:solidFill>
                <a:latin typeface="Lucida Grande"/>
                <a:cs typeface="Arial"/>
              </a:rPr>
              <a:t>i</a:t>
            </a:r>
            <a:r>
              <a:rPr sz="1400" dirty="0">
                <a:solidFill>
                  <a:srgbClr val="1A1A1A"/>
                </a:solidFill>
                <a:latin typeface="Lucida Grande"/>
                <a:cs typeface="Arial"/>
              </a:rPr>
              <a:t>o</a:t>
            </a:r>
            <a:r>
              <a:rPr sz="1400" dirty="0">
                <a:solidFill>
                  <a:srgbClr val="4B4B4B"/>
                </a:solidFill>
                <a:latin typeface="Lucida Grande"/>
                <a:cs typeface="Arial"/>
              </a:rPr>
              <a:t>n </a:t>
            </a:r>
            <a:r>
              <a:rPr sz="1400" dirty="0">
                <a:solidFill>
                  <a:srgbClr val="313131"/>
                </a:solidFill>
                <a:latin typeface="Lucida Grande"/>
                <a:cs typeface="Arial"/>
              </a:rPr>
              <a:t>control </a:t>
            </a:r>
            <a:r>
              <a:rPr sz="1400" dirty="0">
                <a:solidFill>
                  <a:srgbClr val="1A1A1A"/>
                </a:solidFill>
                <a:latin typeface="Lucida Grande"/>
                <a:cs typeface="Arial"/>
              </a:rPr>
              <a:t>too</a:t>
            </a:r>
            <a:r>
              <a:rPr sz="1400" dirty="0">
                <a:solidFill>
                  <a:srgbClr val="4B4B4B"/>
                </a:solidFill>
                <a:latin typeface="Lucida Grande"/>
                <a:cs typeface="Arial"/>
              </a:rPr>
              <a:t>l</a:t>
            </a:r>
            <a:r>
              <a:rPr sz="1400" dirty="0">
                <a:solidFill>
                  <a:srgbClr val="1A1A1A"/>
                </a:solidFill>
                <a:latin typeface="Lucida Grande"/>
                <a:cs typeface="Arial"/>
              </a:rPr>
              <a:t>s s</a:t>
            </a:r>
            <a:r>
              <a:rPr sz="1400" dirty="0">
                <a:solidFill>
                  <a:srgbClr val="4B4B4B"/>
                </a:solidFill>
                <a:latin typeface="Lucida Grande"/>
                <a:cs typeface="Arial"/>
              </a:rPr>
              <a:t>u</a:t>
            </a:r>
            <a:r>
              <a:rPr sz="1400" dirty="0">
                <a:solidFill>
                  <a:srgbClr val="313131"/>
                </a:solidFill>
                <a:latin typeface="Lucida Grande"/>
                <a:cs typeface="Arial"/>
              </a:rPr>
              <a:t>c</a:t>
            </a:r>
            <a:r>
              <a:rPr sz="1400" dirty="0">
                <a:solidFill>
                  <a:srgbClr val="4B4B4B"/>
                </a:solidFill>
                <a:latin typeface="Lucida Grande"/>
                <a:cs typeface="Arial"/>
              </a:rPr>
              <a:t>h </a:t>
            </a:r>
            <a:r>
              <a:rPr sz="1400" dirty="0">
                <a:solidFill>
                  <a:srgbClr val="313131"/>
                </a:solidFill>
                <a:latin typeface="Lucida Grande"/>
                <a:cs typeface="Arial"/>
              </a:rPr>
              <a:t>as </a:t>
            </a:r>
            <a:r>
              <a:rPr sz="1400" b="1" dirty="0">
                <a:solidFill>
                  <a:srgbClr val="1A1A1A"/>
                </a:solidFill>
                <a:latin typeface="Lucida Grande"/>
                <a:cs typeface="Arial"/>
              </a:rPr>
              <a:t>Git </a:t>
            </a:r>
            <a:r>
              <a:rPr sz="1400" dirty="0">
                <a:solidFill>
                  <a:srgbClr val="1A1A1A"/>
                </a:solidFill>
                <a:latin typeface="Lucida Grande"/>
                <a:cs typeface="Arial"/>
              </a:rPr>
              <a:t>o</a:t>
            </a:r>
            <a:r>
              <a:rPr sz="1400" dirty="0">
                <a:solidFill>
                  <a:srgbClr val="4B4B4B"/>
                </a:solidFill>
                <a:latin typeface="Lucida Grande"/>
                <a:cs typeface="Arial"/>
              </a:rPr>
              <a:t>r </a:t>
            </a:r>
            <a:r>
              <a:rPr sz="1400" b="1" dirty="0">
                <a:solidFill>
                  <a:srgbClr val="1A1A1A"/>
                </a:solidFill>
                <a:latin typeface="Lucida Grande"/>
                <a:cs typeface="Arial"/>
              </a:rPr>
              <a:t>SVN </a:t>
            </a:r>
            <a:r>
              <a:rPr sz="1400" dirty="0">
                <a:solidFill>
                  <a:srgbClr val="4B4B4B"/>
                </a:solidFill>
                <a:latin typeface="Lucida Grande"/>
                <a:cs typeface="Arial"/>
              </a:rPr>
              <a:t>f</a:t>
            </a:r>
            <a:r>
              <a:rPr sz="1400" dirty="0">
                <a:solidFill>
                  <a:srgbClr val="1A1A1A"/>
                </a:solidFill>
                <a:latin typeface="Lucida Grande"/>
                <a:cs typeface="Arial"/>
              </a:rPr>
              <a:t>o</a:t>
            </a:r>
            <a:r>
              <a:rPr sz="1400" dirty="0">
                <a:solidFill>
                  <a:srgbClr val="4B4B4B"/>
                </a:solidFill>
                <a:latin typeface="Lucida Grande"/>
                <a:cs typeface="Arial"/>
              </a:rPr>
              <a:t>r m</a:t>
            </a:r>
            <a:r>
              <a:rPr sz="1400" dirty="0">
                <a:solidFill>
                  <a:srgbClr val="313131"/>
                </a:solidFill>
                <a:latin typeface="Lucida Grande"/>
                <a:cs typeface="Arial"/>
              </a:rPr>
              <a:t>a</a:t>
            </a:r>
            <a:r>
              <a:rPr sz="1400" dirty="0">
                <a:solidFill>
                  <a:srgbClr val="4B4B4B"/>
                </a:solidFill>
                <a:latin typeface="Lucida Grande"/>
                <a:cs typeface="Arial"/>
              </a:rPr>
              <a:t>in</a:t>
            </a:r>
            <a:r>
              <a:rPr sz="1400" dirty="0">
                <a:solidFill>
                  <a:srgbClr val="1A1A1A"/>
                </a:solidFill>
                <a:latin typeface="Lucida Grande"/>
                <a:cs typeface="Arial"/>
              </a:rPr>
              <a:t>ta</a:t>
            </a:r>
            <a:r>
              <a:rPr sz="1400" dirty="0">
                <a:solidFill>
                  <a:srgbClr val="4B4B4B"/>
                </a:solidFill>
                <a:latin typeface="Lucida Grande"/>
                <a:cs typeface="Arial"/>
              </a:rPr>
              <a:t>inin</a:t>
            </a:r>
            <a:r>
              <a:rPr sz="1400" dirty="0">
                <a:solidFill>
                  <a:srgbClr val="1A1A1A"/>
                </a:solidFill>
                <a:latin typeface="Lucida Grande"/>
                <a:cs typeface="Arial"/>
              </a:rPr>
              <a:t>g t</a:t>
            </a:r>
            <a:r>
              <a:rPr sz="1400" dirty="0">
                <a:solidFill>
                  <a:srgbClr val="4B4B4B"/>
                </a:solidFill>
                <a:latin typeface="Lucida Grande"/>
                <a:cs typeface="Arial"/>
              </a:rPr>
              <a:t>h</a:t>
            </a:r>
            <a:r>
              <a:rPr sz="1400" dirty="0">
                <a:solidFill>
                  <a:srgbClr val="1A1A1A"/>
                </a:solidFill>
                <a:latin typeface="Lucida Grande"/>
                <a:cs typeface="Arial"/>
              </a:rPr>
              <a:t>e </a:t>
            </a:r>
            <a:r>
              <a:rPr sz="1400" dirty="0">
                <a:solidFill>
                  <a:srgbClr val="4B4B4B"/>
                </a:solidFill>
                <a:latin typeface="Lucida Grande"/>
                <a:cs typeface="Arial"/>
              </a:rPr>
              <a:t>diff</a:t>
            </a:r>
            <a:r>
              <a:rPr sz="1400" dirty="0">
                <a:solidFill>
                  <a:srgbClr val="1A1A1A"/>
                </a:solidFill>
                <a:latin typeface="Lucida Grande"/>
                <a:cs typeface="Arial"/>
              </a:rPr>
              <a:t>e</a:t>
            </a:r>
            <a:r>
              <a:rPr sz="1400" dirty="0">
                <a:solidFill>
                  <a:srgbClr val="4B4B4B"/>
                </a:solidFill>
                <a:latin typeface="Lucida Grande"/>
                <a:cs typeface="Arial"/>
              </a:rPr>
              <a:t>r</a:t>
            </a:r>
            <a:r>
              <a:rPr sz="1400" dirty="0">
                <a:solidFill>
                  <a:srgbClr val="1A1A1A"/>
                </a:solidFill>
                <a:latin typeface="Lucida Grande"/>
                <a:cs typeface="Arial"/>
              </a:rPr>
              <a:t>e</a:t>
            </a:r>
            <a:r>
              <a:rPr sz="1400" dirty="0">
                <a:solidFill>
                  <a:srgbClr val="4B4B4B"/>
                </a:solidFill>
                <a:latin typeface="Lucida Grande"/>
                <a:cs typeface="Arial"/>
              </a:rPr>
              <a:t>n</a:t>
            </a:r>
            <a:r>
              <a:rPr sz="1400" dirty="0">
                <a:solidFill>
                  <a:srgbClr val="1A1A1A"/>
                </a:solidFill>
                <a:latin typeface="Lucida Grande"/>
                <a:cs typeface="Arial"/>
              </a:rPr>
              <a:t>t </a:t>
            </a:r>
            <a:r>
              <a:rPr sz="1400" dirty="0">
                <a:solidFill>
                  <a:srgbClr val="4B4B4B"/>
                </a:solidFill>
                <a:latin typeface="Lucida Grande"/>
                <a:cs typeface="Arial"/>
              </a:rPr>
              <a:t>v</a:t>
            </a:r>
            <a:r>
              <a:rPr sz="1400" dirty="0">
                <a:solidFill>
                  <a:srgbClr val="1A1A1A"/>
                </a:solidFill>
                <a:latin typeface="Lucida Grande"/>
                <a:cs typeface="Arial"/>
              </a:rPr>
              <a:t>e</a:t>
            </a:r>
            <a:r>
              <a:rPr sz="1400" dirty="0">
                <a:solidFill>
                  <a:srgbClr val="4B4B4B"/>
                </a:solidFill>
                <a:latin typeface="Lucida Grande"/>
                <a:cs typeface="Arial"/>
              </a:rPr>
              <a:t>r</a:t>
            </a:r>
            <a:r>
              <a:rPr sz="1400" dirty="0">
                <a:solidFill>
                  <a:srgbClr val="1A1A1A"/>
                </a:solidFill>
                <a:latin typeface="Lucida Grande"/>
                <a:cs typeface="Arial"/>
              </a:rPr>
              <a:t>s</a:t>
            </a:r>
            <a:r>
              <a:rPr sz="1400" dirty="0">
                <a:solidFill>
                  <a:srgbClr val="4B4B4B"/>
                </a:solidFill>
                <a:latin typeface="Lucida Grande"/>
                <a:cs typeface="Arial"/>
              </a:rPr>
              <a:t>i</a:t>
            </a:r>
            <a:r>
              <a:rPr sz="1400" dirty="0">
                <a:solidFill>
                  <a:srgbClr val="1A1A1A"/>
                </a:solidFill>
                <a:latin typeface="Lucida Grande"/>
                <a:cs typeface="Arial"/>
              </a:rPr>
              <a:t>o</a:t>
            </a:r>
            <a:r>
              <a:rPr sz="1400" dirty="0">
                <a:solidFill>
                  <a:srgbClr val="4B4B4B"/>
                </a:solidFill>
                <a:latin typeface="Lucida Grande"/>
                <a:cs typeface="Arial"/>
              </a:rPr>
              <a:t>n</a:t>
            </a:r>
            <a:r>
              <a:rPr sz="1400" dirty="0">
                <a:solidFill>
                  <a:srgbClr val="1A1A1A"/>
                </a:solidFill>
                <a:latin typeface="Lucida Grande"/>
                <a:cs typeface="Arial"/>
              </a:rPr>
              <a:t>s o</a:t>
            </a:r>
            <a:r>
              <a:rPr sz="1400" dirty="0">
                <a:solidFill>
                  <a:srgbClr val="4B4B4B"/>
                </a:solidFill>
                <a:latin typeface="Lucida Grande"/>
                <a:cs typeface="Arial"/>
              </a:rPr>
              <a:t>f</a:t>
            </a:r>
            <a:endParaRPr sz="1400" dirty="0">
              <a:latin typeface="Lucida Grande"/>
              <a:cs typeface="Arial"/>
            </a:endParaRPr>
          </a:p>
          <a:p>
            <a:pPr marL="179705" marR="213360" algn="ctr">
              <a:lnSpc>
                <a:spcPct val="116399"/>
              </a:lnSpc>
              <a:spcBef>
                <a:spcPts val="155"/>
              </a:spcBef>
            </a:pPr>
            <a:r>
              <a:rPr sz="1400" dirty="0">
                <a:solidFill>
                  <a:srgbClr val="1A1A1A"/>
                </a:solidFill>
                <a:latin typeface="Lucida Grande"/>
                <a:cs typeface="Arial"/>
              </a:rPr>
              <a:t>t</a:t>
            </a:r>
            <a:r>
              <a:rPr sz="1400" dirty="0">
                <a:solidFill>
                  <a:srgbClr val="4B4B4B"/>
                </a:solidFill>
                <a:latin typeface="Lucida Grande"/>
                <a:cs typeface="Arial"/>
              </a:rPr>
              <a:t>h</a:t>
            </a:r>
            <a:r>
              <a:rPr sz="1400" dirty="0">
                <a:solidFill>
                  <a:srgbClr val="1A1A1A"/>
                </a:solidFill>
                <a:latin typeface="Lucida Grande"/>
                <a:cs typeface="Arial"/>
              </a:rPr>
              <a:t>e </a:t>
            </a:r>
            <a:r>
              <a:rPr sz="1400" dirty="0">
                <a:solidFill>
                  <a:srgbClr val="313131"/>
                </a:solidFill>
                <a:latin typeface="Lucida Grande"/>
                <a:cs typeface="Arial"/>
              </a:rPr>
              <a:t>code, and </a:t>
            </a:r>
            <a:r>
              <a:rPr sz="1400" dirty="0">
                <a:solidFill>
                  <a:srgbClr val="1A1A1A"/>
                </a:solidFill>
                <a:latin typeface="Lucida Grande"/>
                <a:cs typeface="Arial"/>
              </a:rPr>
              <a:t>too</a:t>
            </a:r>
            <a:r>
              <a:rPr sz="1400" dirty="0">
                <a:solidFill>
                  <a:srgbClr val="4B4B4B"/>
                </a:solidFill>
                <a:latin typeface="Lucida Grande"/>
                <a:cs typeface="Arial"/>
              </a:rPr>
              <a:t>l</a:t>
            </a:r>
            <a:r>
              <a:rPr sz="1400" dirty="0">
                <a:solidFill>
                  <a:srgbClr val="1A1A1A"/>
                </a:solidFill>
                <a:latin typeface="Lucida Grande"/>
                <a:cs typeface="Arial"/>
              </a:rPr>
              <a:t>s </a:t>
            </a:r>
            <a:r>
              <a:rPr sz="1400" dirty="0">
                <a:solidFill>
                  <a:srgbClr val="4B4B4B"/>
                </a:solidFill>
                <a:latin typeface="Lucida Grande"/>
                <a:cs typeface="Arial"/>
              </a:rPr>
              <a:t>lik</a:t>
            </a:r>
            <a:r>
              <a:rPr sz="1400" dirty="0">
                <a:solidFill>
                  <a:srgbClr val="1A1A1A"/>
                </a:solidFill>
                <a:latin typeface="Lucida Grande"/>
                <a:cs typeface="Arial"/>
              </a:rPr>
              <a:t>e </a:t>
            </a:r>
            <a:r>
              <a:rPr sz="1400" b="1" dirty="0">
                <a:solidFill>
                  <a:srgbClr val="1A1A1A"/>
                </a:solidFill>
                <a:latin typeface="Lucida Grande"/>
                <a:cs typeface="Arial"/>
              </a:rPr>
              <a:t>Ant, Maven</a:t>
            </a:r>
            <a:r>
              <a:rPr sz="1400" b="1" dirty="0">
                <a:solidFill>
                  <a:srgbClr val="4B4B4B"/>
                </a:solidFill>
                <a:latin typeface="Lucida Grande"/>
                <a:cs typeface="Arial"/>
              </a:rPr>
              <a:t>, </a:t>
            </a:r>
            <a:r>
              <a:rPr sz="1400" b="1" dirty="0">
                <a:solidFill>
                  <a:srgbClr val="1A1A1A"/>
                </a:solidFill>
                <a:latin typeface="Lucida Grande"/>
                <a:cs typeface="Arial"/>
              </a:rPr>
              <a:t>Gradle </a:t>
            </a:r>
            <a:r>
              <a:rPr sz="1400" dirty="0">
                <a:solidFill>
                  <a:srgbClr val="4B4B4B"/>
                </a:solidFill>
                <a:latin typeface="Lucida Grande"/>
                <a:cs typeface="Arial"/>
              </a:rPr>
              <a:t>f</a:t>
            </a:r>
            <a:r>
              <a:rPr sz="1400" dirty="0">
                <a:solidFill>
                  <a:srgbClr val="1A1A1A"/>
                </a:solidFill>
                <a:latin typeface="Lucida Grande"/>
                <a:cs typeface="Arial"/>
              </a:rPr>
              <a:t>o</a:t>
            </a:r>
            <a:r>
              <a:rPr sz="1400" dirty="0">
                <a:solidFill>
                  <a:srgbClr val="4B4B4B"/>
                </a:solidFill>
                <a:latin typeface="Lucida Grande"/>
                <a:cs typeface="Arial"/>
              </a:rPr>
              <a:t>r buildin</a:t>
            </a:r>
            <a:r>
              <a:rPr sz="1400" dirty="0">
                <a:solidFill>
                  <a:srgbClr val="1A1A1A"/>
                </a:solidFill>
                <a:latin typeface="Lucida Grande"/>
                <a:cs typeface="Arial"/>
              </a:rPr>
              <a:t>g/ </a:t>
            </a:r>
            <a:r>
              <a:rPr sz="1400" dirty="0">
                <a:solidFill>
                  <a:srgbClr val="4B4B4B"/>
                </a:solidFill>
                <a:latin typeface="Lucida Grande"/>
                <a:cs typeface="Arial"/>
              </a:rPr>
              <a:t>p</a:t>
            </a:r>
            <a:r>
              <a:rPr sz="1400" dirty="0">
                <a:solidFill>
                  <a:srgbClr val="313131"/>
                </a:solidFill>
                <a:latin typeface="Lucida Grande"/>
                <a:cs typeface="Arial"/>
              </a:rPr>
              <a:t>ac</a:t>
            </a:r>
            <a:r>
              <a:rPr sz="1400" dirty="0">
                <a:solidFill>
                  <a:srgbClr val="4B4B4B"/>
                </a:solidFill>
                <a:latin typeface="Lucida Grande"/>
                <a:cs typeface="Arial"/>
              </a:rPr>
              <a:t>k</a:t>
            </a:r>
            <a:r>
              <a:rPr sz="1400" dirty="0">
                <a:solidFill>
                  <a:srgbClr val="313131"/>
                </a:solidFill>
                <a:latin typeface="Lucida Grande"/>
                <a:cs typeface="Arial"/>
              </a:rPr>
              <a:t>ag</a:t>
            </a:r>
            <a:r>
              <a:rPr sz="1400" dirty="0">
                <a:solidFill>
                  <a:srgbClr val="4B4B4B"/>
                </a:solidFill>
                <a:latin typeface="Lucida Grande"/>
                <a:cs typeface="Arial"/>
              </a:rPr>
              <a:t>in</a:t>
            </a:r>
            <a:r>
              <a:rPr sz="1400" dirty="0">
                <a:solidFill>
                  <a:srgbClr val="1A1A1A"/>
                </a:solidFill>
                <a:latin typeface="Lucida Grande"/>
                <a:cs typeface="Arial"/>
              </a:rPr>
              <a:t>g t</a:t>
            </a:r>
            <a:r>
              <a:rPr sz="1400" dirty="0">
                <a:solidFill>
                  <a:srgbClr val="4B4B4B"/>
                </a:solidFill>
                <a:latin typeface="Lucida Grande"/>
                <a:cs typeface="Arial"/>
              </a:rPr>
              <a:t>h</a:t>
            </a:r>
            <a:r>
              <a:rPr sz="1400" dirty="0">
                <a:solidFill>
                  <a:srgbClr val="1A1A1A"/>
                </a:solidFill>
                <a:latin typeface="Lucida Grande"/>
                <a:cs typeface="Arial"/>
              </a:rPr>
              <a:t>e </a:t>
            </a:r>
            <a:r>
              <a:rPr sz="1400" dirty="0">
                <a:solidFill>
                  <a:srgbClr val="313131"/>
                </a:solidFill>
                <a:latin typeface="Lucida Grande"/>
                <a:cs typeface="Arial"/>
              </a:rPr>
              <a:t>code </a:t>
            </a:r>
            <a:r>
              <a:rPr sz="1400" dirty="0">
                <a:solidFill>
                  <a:srgbClr val="4B4B4B"/>
                </a:solidFill>
                <a:latin typeface="Lucida Grande"/>
                <a:cs typeface="Arial"/>
              </a:rPr>
              <a:t>in</a:t>
            </a:r>
            <a:r>
              <a:rPr sz="1400" dirty="0">
                <a:solidFill>
                  <a:srgbClr val="1A1A1A"/>
                </a:solidFill>
                <a:latin typeface="Lucida Grande"/>
                <a:cs typeface="Arial"/>
              </a:rPr>
              <a:t>to </a:t>
            </a:r>
            <a:r>
              <a:rPr sz="1400" dirty="0">
                <a:solidFill>
                  <a:srgbClr val="313131"/>
                </a:solidFill>
                <a:latin typeface="Lucida Grande"/>
                <a:cs typeface="Arial"/>
              </a:rPr>
              <a:t>an </a:t>
            </a:r>
            <a:r>
              <a:rPr sz="1400" dirty="0">
                <a:solidFill>
                  <a:srgbClr val="1A1A1A"/>
                </a:solidFill>
                <a:latin typeface="Lucida Grande"/>
                <a:cs typeface="Arial"/>
              </a:rPr>
              <a:t>exec</a:t>
            </a:r>
            <a:r>
              <a:rPr sz="1400" dirty="0">
                <a:solidFill>
                  <a:srgbClr val="4B4B4B"/>
                </a:solidFill>
                <a:latin typeface="Lucida Grande"/>
                <a:cs typeface="Arial"/>
              </a:rPr>
              <a:t>u</a:t>
            </a:r>
            <a:r>
              <a:rPr sz="1400" dirty="0">
                <a:solidFill>
                  <a:srgbClr val="1A1A1A"/>
                </a:solidFill>
                <a:latin typeface="Lucida Grande"/>
                <a:cs typeface="Arial"/>
              </a:rPr>
              <a:t>ta</a:t>
            </a:r>
            <a:r>
              <a:rPr sz="1400" dirty="0">
                <a:solidFill>
                  <a:srgbClr val="4B4B4B"/>
                </a:solidFill>
                <a:latin typeface="Lucida Grande"/>
                <a:cs typeface="Arial"/>
              </a:rPr>
              <a:t>bl</a:t>
            </a:r>
            <a:r>
              <a:rPr sz="1400" dirty="0">
                <a:solidFill>
                  <a:srgbClr val="1A1A1A"/>
                </a:solidFill>
                <a:latin typeface="Lucida Grande"/>
                <a:cs typeface="Arial"/>
              </a:rPr>
              <a:t>e </a:t>
            </a:r>
            <a:r>
              <a:rPr sz="1400" dirty="0">
                <a:solidFill>
                  <a:srgbClr val="4B4B4B"/>
                </a:solidFill>
                <a:latin typeface="Lucida Grande"/>
                <a:cs typeface="Arial"/>
              </a:rPr>
              <a:t>fil</a:t>
            </a:r>
            <a:r>
              <a:rPr sz="1400" dirty="0">
                <a:solidFill>
                  <a:srgbClr val="1A1A1A"/>
                </a:solidFill>
                <a:latin typeface="Lucida Grande"/>
                <a:cs typeface="Arial"/>
              </a:rPr>
              <a:t>e t</a:t>
            </a:r>
            <a:r>
              <a:rPr sz="1400" dirty="0">
                <a:solidFill>
                  <a:srgbClr val="4B4B4B"/>
                </a:solidFill>
                <a:latin typeface="Lucida Grande"/>
                <a:cs typeface="Arial"/>
              </a:rPr>
              <a:t>h</a:t>
            </a:r>
            <a:r>
              <a:rPr sz="1400" dirty="0">
                <a:solidFill>
                  <a:srgbClr val="313131"/>
                </a:solidFill>
                <a:latin typeface="Lucida Grande"/>
                <a:cs typeface="Arial"/>
              </a:rPr>
              <a:t>at can </a:t>
            </a:r>
            <a:r>
              <a:rPr sz="1400" dirty="0">
                <a:solidFill>
                  <a:srgbClr val="4B4B4B"/>
                </a:solidFill>
                <a:latin typeface="Lucida Grande"/>
                <a:cs typeface="Arial"/>
              </a:rPr>
              <a:t>b</a:t>
            </a:r>
            <a:r>
              <a:rPr sz="1400" dirty="0">
                <a:solidFill>
                  <a:srgbClr val="1A1A1A"/>
                </a:solidFill>
                <a:latin typeface="Lucida Grande"/>
                <a:cs typeface="Arial"/>
              </a:rPr>
              <a:t>e </a:t>
            </a:r>
            <a:r>
              <a:rPr sz="1400" dirty="0">
                <a:solidFill>
                  <a:srgbClr val="4B4B4B"/>
                </a:solidFill>
                <a:latin typeface="Lucida Grande"/>
                <a:cs typeface="Arial"/>
              </a:rPr>
              <a:t>f</a:t>
            </a:r>
            <a:r>
              <a:rPr sz="1400" dirty="0">
                <a:solidFill>
                  <a:srgbClr val="1A1A1A"/>
                </a:solidFill>
                <a:latin typeface="Lucida Grande"/>
                <a:cs typeface="Arial"/>
              </a:rPr>
              <a:t>o</a:t>
            </a:r>
            <a:r>
              <a:rPr sz="1400" dirty="0">
                <a:solidFill>
                  <a:srgbClr val="4B4B4B"/>
                </a:solidFill>
                <a:latin typeface="Lucida Grande"/>
                <a:cs typeface="Arial"/>
              </a:rPr>
              <a:t>rw</a:t>
            </a:r>
            <a:r>
              <a:rPr sz="1400" dirty="0">
                <a:solidFill>
                  <a:srgbClr val="313131"/>
                </a:solidFill>
                <a:latin typeface="Lucida Grande"/>
                <a:cs typeface="Arial"/>
              </a:rPr>
              <a:t>a</a:t>
            </a:r>
            <a:r>
              <a:rPr sz="1400" dirty="0">
                <a:solidFill>
                  <a:srgbClr val="4B4B4B"/>
                </a:solidFill>
                <a:latin typeface="Lucida Grande"/>
                <a:cs typeface="Arial"/>
              </a:rPr>
              <a:t>rd</a:t>
            </a:r>
            <a:r>
              <a:rPr sz="1400" dirty="0">
                <a:solidFill>
                  <a:srgbClr val="1A1A1A"/>
                </a:solidFill>
                <a:latin typeface="Lucida Grande"/>
                <a:cs typeface="Arial"/>
              </a:rPr>
              <a:t>e</a:t>
            </a:r>
            <a:r>
              <a:rPr sz="1400" dirty="0">
                <a:solidFill>
                  <a:srgbClr val="4B4B4B"/>
                </a:solidFill>
                <a:latin typeface="Lucida Grande"/>
                <a:cs typeface="Arial"/>
              </a:rPr>
              <a:t>d </a:t>
            </a:r>
            <a:r>
              <a:rPr sz="1400" dirty="0">
                <a:solidFill>
                  <a:srgbClr val="1A1A1A"/>
                </a:solidFill>
                <a:latin typeface="Lucida Grande"/>
                <a:cs typeface="Arial"/>
              </a:rPr>
              <a:t>to t</a:t>
            </a:r>
            <a:r>
              <a:rPr sz="1400" dirty="0">
                <a:solidFill>
                  <a:srgbClr val="4B4B4B"/>
                </a:solidFill>
                <a:latin typeface="Lucida Grande"/>
                <a:cs typeface="Arial"/>
              </a:rPr>
              <a:t>h</a:t>
            </a:r>
            <a:r>
              <a:rPr sz="1400" dirty="0">
                <a:solidFill>
                  <a:srgbClr val="1A1A1A"/>
                </a:solidFill>
                <a:latin typeface="Lucida Grande"/>
                <a:cs typeface="Arial"/>
              </a:rPr>
              <a:t>e </a:t>
            </a:r>
            <a:r>
              <a:rPr sz="1400" dirty="0">
                <a:solidFill>
                  <a:srgbClr val="313131"/>
                </a:solidFill>
                <a:latin typeface="Lucida Grande"/>
                <a:cs typeface="Arial"/>
              </a:rPr>
              <a:t>QAs </a:t>
            </a:r>
            <a:r>
              <a:rPr sz="1400" dirty="0">
                <a:solidFill>
                  <a:srgbClr val="4B4B4B"/>
                </a:solidFill>
                <a:latin typeface="Lucida Grande"/>
                <a:cs typeface="Arial"/>
              </a:rPr>
              <a:t>f</a:t>
            </a:r>
            <a:r>
              <a:rPr sz="1400" dirty="0">
                <a:solidFill>
                  <a:srgbClr val="1A1A1A"/>
                </a:solidFill>
                <a:latin typeface="Lucida Grande"/>
                <a:cs typeface="Arial"/>
              </a:rPr>
              <a:t>o</a:t>
            </a:r>
            <a:r>
              <a:rPr sz="1400" dirty="0">
                <a:solidFill>
                  <a:srgbClr val="4B4B4B"/>
                </a:solidFill>
                <a:latin typeface="Lucida Grande"/>
                <a:cs typeface="Arial"/>
              </a:rPr>
              <a:t>r </a:t>
            </a:r>
            <a:r>
              <a:rPr sz="1400" dirty="0">
                <a:solidFill>
                  <a:srgbClr val="1A1A1A"/>
                </a:solidFill>
                <a:latin typeface="Lucida Grande"/>
                <a:cs typeface="Arial"/>
              </a:rPr>
              <a:t>test</a:t>
            </a:r>
            <a:r>
              <a:rPr sz="1400" dirty="0">
                <a:solidFill>
                  <a:srgbClr val="4B4B4B"/>
                </a:solidFill>
                <a:latin typeface="Lucida Grande"/>
                <a:cs typeface="Arial"/>
              </a:rPr>
              <a:t>in</a:t>
            </a:r>
            <a:r>
              <a:rPr sz="1400" dirty="0">
                <a:solidFill>
                  <a:srgbClr val="313131"/>
                </a:solidFill>
                <a:latin typeface="Lucida Grande"/>
                <a:cs typeface="Arial"/>
              </a:rPr>
              <a:t>g</a:t>
            </a:r>
            <a:r>
              <a:rPr sz="1400" dirty="0">
                <a:solidFill>
                  <a:srgbClr val="4B4B4B"/>
                </a:solidFill>
                <a:latin typeface="Lucida Grande"/>
                <a:cs typeface="Arial"/>
              </a:rPr>
              <a:t>.</a:t>
            </a:r>
            <a:endParaRPr sz="1400" dirty="0">
              <a:latin typeface="Lucida Grande"/>
              <a:cs typeface="Arial"/>
            </a:endParaRPr>
          </a:p>
        </p:txBody>
      </p:sp>
      <p:sp>
        <p:nvSpPr>
          <p:cNvPr id="28" name="Rectangle: Rounded Corners 27">
            <a:extLst>
              <a:ext uri="{FF2B5EF4-FFF2-40B4-BE49-F238E27FC236}">
                <a16:creationId xmlns:a16="http://schemas.microsoft.com/office/drawing/2014/main" id="{84435CB5-9D5C-1A9F-D24F-04E7CD3204D3}"/>
              </a:ext>
            </a:extLst>
          </p:cNvPr>
          <p:cNvSpPr/>
          <p:nvPr/>
        </p:nvSpPr>
        <p:spPr>
          <a:xfrm>
            <a:off x="341020" y="1639468"/>
            <a:ext cx="3297764" cy="567813"/>
          </a:xfrm>
          <a:prstGeom prst="roundRect">
            <a:avLst/>
          </a:prstGeom>
          <a:solidFill>
            <a:schemeClr val="bg1"/>
          </a:solidFill>
          <a:ln>
            <a:solidFill>
              <a:srgbClr val="F17F09"/>
            </a:solidFill>
          </a:ln>
          <a:effectLst>
            <a:outerShdw blurRad="50800" dist="38100" dir="18900000" algn="b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31" name="Rectangle: Rounded Corners 30">
            <a:extLst>
              <a:ext uri="{FF2B5EF4-FFF2-40B4-BE49-F238E27FC236}">
                <a16:creationId xmlns:a16="http://schemas.microsoft.com/office/drawing/2014/main" id="{222A2F87-C8DC-66BD-E9CA-69406F64FE1C}"/>
              </a:ext>
            </a:extLst>
          </p:cNvPr>
          <p:cNvSpPr/>
          <p:nvPr/>
        </p:nvSpPr>
        <p:spPr>
          <a:xfrm>
            <a:off x="351087" y="2558152"/>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32" name="Rectangle: Rounded Corners 31">
            <a:extLst>
              <a:ext uri="{FF2B5EF4-FFF2-40B4-BE49-F238E27FC236}">
                <a16:creationId xmlns:a16="http://schemas.microsoft.com/office/drawing/2014/main" id="{82FDD691-255C-20D1-B0EE-7A36B1C3EF81}"/>
              </a:ext>
            </a:extLst>
          </p:cNvPr>
          <p:cNvSpPr/>
          <p:nvPr/>
        </p:nvSpPr>
        <p:spPr>
          <a:xfrm>
            <a:off x="335986" y="3476836"/>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33" name="Rectangle: Rounded Corners 32">
            <a:extLst>
              <a:ext uri="{FF2B5EF4-FFF2-40B4-BE49-F238E27FC236}">
                <a16:creationId xmlns:a16="http://schemas.microsoft.com/office/drawing/2014/main" id="{2D51FA44-DED4-8723-1123-55739C50B21E}"/>
              </a:ext>
            </a:extLst>
          </p:cNvPr>
          <p:cNvSpPr/>
          <p:nvPr/>
        </p:nvSpPr>
        <p:spPr>
          <a:xfrm>
            <a:off x="346054" y="4395520"/>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34" name="Rectangle: Rounded Corners 33">
            <a:extLst>
              <a:ext uri="{FF2B5EF4-FFF2-40B4-BE49-F238E27FC236}">
                <a16:creationId xmlns:a16="http://schemas.microsoft.com/office/drawing/2014/main" id="{A9EB94EF-BB49-CB1E-EF44-C6AF4715C456}"/>
              </a:ext>
            </a:extLst>
          </p:cNvPr>
          <p:cNvSpPr/>
          <p:nvPr/>
        </p:nvSpPr>
        <p:spPr>
          <a:xfrm>
            <a:off x="330952" y="5314205"/>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sp>
        <p:nvSpPr>
          <p:cNvPr id="35" name="object 6">
            <a:extLst>
              <a:ext uri="{FF2B5EF4-FFF2-40B4-BE49-F238E27FC236}">
                <a16:creationId xmlns:a16="http://schemas.microsoft.com/office/drawing/2014/main" id="{BF21B160-D570-45A5-3D47-5352D40CE0B0}"/>
              </a:ext>
            </a:extLst>
          </p:cNvPr>
          <p:cNvSpPr txBox="1">
            <a:spLocks/>
          </p:cNvSpPr>
          <p:nvPr/>
        </p:nvSpPr>
        <p:spPr>
          <a:xfrm>
            <a:off x="378968" y="253491"/>
            <a:ext cx="4093210" cy="44371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tabLst>
                <a:tab pos="3481070" algn="l"/>
              </a:tabLst>
            </a:pPr>
            <a:r>
              <a:rPr lang="en-IN" sz="2800" b="1" dirty="0">
                <a:solidFill>
                  <a:srgbClr val="5F4778"/>
                </a:solidFill>
                <a:latin typeface="Lucida Grande"/>
              </a:rPr>
              <a:t>How DevOps Works?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A1B8393-21FE-9E9E-B171-7A2438CEFC56}"/>
              </a:ext>
            </a:extLst>
          </p:cNvPr>
          <p:cNvSpPr/>
          <p:nvPr/>
        </p:nvSpPr>
        <p:spPr>
          <a:xfrm>
            <a:off x="5181600" y="1371600"/>
            <a:ext cx="5824586" cy="1754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FFFFF"/>
              </a:clrFrom>
              <a:clrTo>
                <a:srgbClr val="FFFFFF">
                  <a:alpha val="0"/>
                </a:srgbClr>
              </a:clrTo>
            </a:clrChange>
          </a:blip>
          <a:stretch>
            <a:fillRect/>
          </a:stretch>
        </p:blipFill>
        <p:spPr>
          <a:xfrm>
            <a:off x="7396546" y="3991551"/>
            <a:ext cx="1963910" cy="2149293"/>
          </a:xfrm>
          <a:prstGeom prst="rect">
            <a:avLst/>
          </a:prstGeom>
        </p:spPr>
      </p:pic>
      <p:sp>
        <p:nvSpPr>
          <p:cNvPr id="25" name="object 25"/>
          <p:cNvSpPr txBox="1"/>
          <p:nvPr/>
        </p:nvSpPr>
        <p:spPr>
          <a:xfrm>
            <a:off x="5315584" y="1784362"/>
            <a:ext cx="5523230" cy="728213"/>
          </a:xfrm>
          <a:prstGeom prst="rect">
            <a:avLst/>
          </a:prstGeom>
        </p:spPr>
        <p:txBody>
          <a:bodyPr vert="horz" wrap="square" lIns="0" tIns="12065" rIns="0" bIns="0" rtlCol="0">
            <a:spAutoFit/>
          </a:bodyPr>
          <a:lstStyle/>
          <a:p>
            <a:pPr marL="12700" marR="5080" algn="ctr">
              <a:lnSpc>
                <a:spcPct val="113700"/>
              </a:lnSpc>
              <a:spcBef>
                <a:spcPts val="95"/>
              </a:spcBef>
            </a:pPr>
            <a:r>
              <a:rPr lang="en-US" sz="1400" b="1" dirty="0">
                <a:solidFill>
                  <a:srgbClr val="080808"/>
                </a:solidFill>
                <a:latin typeface="Lucida Grande"/>
                <a:cs typeface="Arial"/>
              </a:rPr>
              <a:t>The stage is a critical point in the whole </a:t>
            </a:r>
            <a:r>
              <a:rPr lang="en-US" sz="1400" b="1" dirty="0" err="1">
                <a:solidFill>
                  <a:srgbClr val="080808"/>
                </a:solidFill>
                <a:latin typeface="Lucida Grande"/>
                <a:cs typeface="Arial"/>
              </a:rPr>
              <a:t>Devops</a:t>
            </a:r>
            <a:r>
              <a:rPr lang="en-US" sz="1400" b="1" dirty="0">
                <a:solidFill>
                  <a:srgbClr val="080808"/>
                </a:solidFill>
                <a:latin typeface="Lucida Grande"/>
                <a:cs typeface="Arial"/>
              </a:rPr>
              <a:t> Lifecycle. It deals with integrating the different stages of the </a:t>
            </a:r>
            <a:r>
              <a:rPr lang="en-US" sz="1400" b="1" dirty="0" err="1">
                <a:solidFill>
                  <a:srgbClr val="080808"/>
                </a:solidFill>
                <a:latin typeface="Lucida Grande"/>
                <a:cs typeface="Arial"/>
              </a:rPr>
              <a:t>devops</a:t>
            </a:r>
            <a:r>
              <a:rPr lang="en-US" sz="1400" b="1" dirty="0">
                <a:solidFill>
                  <a:srgbClr val="080808"/>
                </a:solidFill>
                <a:latin typeface="Lucida Grande"/>
                <a:cs typeface="Arial"/>
              </a:rPr>
              <a:t> lifecycle, and is therefore the key in automating the whole </a:t>
            </a:r>
            <a:r>
              <a:rPr lang="en-US" sz="1400" b="1" dirty="0" err="1">
                <a:solidFill>
                  <a:srgbClr val="080808"/>
                </a:solidFill>
                <a:latin typeface="Lucida Grande"/>
                <a:cs typeface="Arial"/>
              </a:rPr>
              <a:t>Devops</a:t>
            </a:r>
            <a:r>
              <a:rPr lang="en-US" sz="1400" b="1" dirty="0">
                <a:solidFill>
                  <a:srgbClr val="080808"/>
                </a:solidFill>
                <a:latin typeface="Lucida Grande"/>
                <a:cs typeface="Arial"/>
              </a:rPr>
              <a:t> Process</a:t>
            </a:r>
            <a:endParaRPr sz="1400" b="1" dirty="0">
              <a:latin typeface="Lucida Grande"/>
              <a:cs typeface="Arial"/>
            </a:endParaRPr>
          </a:p>
        </p:txBody>
      </p:sp>
      <p:sp>
        <p:nvSpPr>
          <p:cNvPr id="38" name="Rectangle: Rounded Corners 37">
            <a:extLst>
              <a:ext uri="{FF2B5EF4-FFF2-40B4-BE49-F238E27FC236}">
                <a16:creationId xmlns:a16="http://schemas.microsoft.com/office/drawing/2014/main" id="{9BA1C691-0B5F-2345-FFBF-BDC2803F64AB}"/>
              </a:ext>
            </a:extLst>
          </p:cNvPr>
          <p:cNvSpPr/>
          <p:nvPr/>
        </p:nvSpPr>
        <p:spPr>
          <a:xfrm>
            <a:off x="341020" y="1639468"/>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39" name="Rectangle: Rounded Corners 38">
            <a:extLst>
              <a:ext uri="{FF2B5EF4-FFF2-40B4-BE49-F238E27FC236}">
                <a16:creationId xmlns:a16="http://schemas.microsoft.com/office/drawing/2014/main" id="{4AD271D5-002E-F4CE-A089-FCFE6FA64BB8}"/>
              </a:ext>
            </a:extLst>
          </p:cNvPr>
          <p:cNvSpPr/>
          <p:nvPr/>
        </p:nvSpPr>
        <p:spPr>
          <a:xfrm>
            <a:off x="351087" y="2558152"/>
            <a:ext cx="3297764" cy="567813"/>
          </a:xfrm>
          <a:prstGeom prst="roundRect">
            <a:avLst/>
          </a:prstGeom>
          <a:solidFill>
            <a:schemeClr val="bg1"/>
          </a:solidFill>
          <a:ln>
            <a:solidFill>
              <a:srgbClr val="00B050"/>
            </a:solidFill>
          </a:ln>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40" name="Rectangle: Rounded Corners 39">
            <a:extLst>
              <a:ext uri="{FF2B5EF4-FFF2-40B4-BE49-F238E27FC236}">
                <a16:creationId xmlns:a16="http://schemas.microsoft.com/office/drawing/2014/main" id="{C91D07AE-AE3A-D146-9A3B-62C2854E47AA}"/>
              </a:ext>
            </a:extLst>
          </p:cNvPr>
          <p:cNvSpPr/>
          <p:nvPr/>
        </p:nvSpPr>
        <p:spPr>
          <a:xfrm>
            <a:off x="335986" y="3476836"/>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41" name="Rectangle: Rounded Corners 40">
            <a:extLst>
              <a:ext uri="{FF2B5EF4-FFF2-40B4-BE49-F238E27FC236}">
                <a16:creationId xmlns:a16="http://schemas.microsoft.com/office/drawing/2014/main" id="{E9558751-FA83-AE8B-AAB8-58215CDF0EE3}"/>
              </a:ext>
            </a:extLst>
          </p:cNvPr>
          <p:cNvSpPr/>
          <p:nvPr/>
        </p:nvSpPr>
        <p:spPr>
          <a:xfrm>
            <a:off x="346054" y="4395520"/>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42" name="Rectangle: Rounded Corners 41">
            <a:extLst>
              <a:ext uri="{FF2B5EF4-FFF2-40B4-BE49-F238E27FC236}">
                <a16:creationId xmlns:a16="http://schemas.microsoft.com/office/drawing/2014/main" id="{BD7868B4-C1F1-5516-4F2E-C23A66A2C222}"/>
              </a:ext>
            </a:extLst>
          </p:cNvPr>
          <p:cNvSpPr/>
          <p:nvPr/>
        </p:nvSpPr>
        <p:spPr>
          <a:xfrm>
            <a:off x="330952" y="5314205"/>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sp>
        <p:nvSpPr>
          <p:cNvPr id="43" name="object 6">
            <a:extLst>
              <a:ext uri="{FF2B5EF4-FFF2-40B4-BE49-F238E27FC236}">
                <a16:creationId xmlns:a16="http://schemas.microsoft.com/office/drawing/2014/main" id="{A447A1E6-452F-9669-0312-993E1ABE4FB6}"/>
              </a:ext>
            </a:extLst>
          </p:cNvPr>
          <p:cNvSpPr txBox="1">
            <a:spLocks noGrp="1"/>
          </p:cNvSpPr>
          <p:nvPr>
            <p:ph type="title"/>
          </p:nvPr>
        </p:nvSpPr>
        <p:spPr>
          <a:xfrm>
            <a:off x="378968" y="253491"/>
            <a:ext cx="4093210" cy="443711"/>
          </a:xfrm>
          <a:prstGeom prst="rect">
            <a:avLst/>
          </a:prstGeom>
        </p:spPr>
        <p:txBody>
          <a:bodyPr vert="horz" wrap="square" lIns="0" tIns="12700" rIns="0" bIns="0" rtlCol="0">
            <a:spAutoFit/>
          </a:bodyPr>
          <a:lstStyle/>
          <a:p>
            <a:pPr marL="12700">
              <a:lnSpc>
                <a:spcPct val="100000"/>
              </a:lnSpc>
              <a:spcBef>
                <a:spcPts val="100"/>
              </a:spcBef>
              <a:tabLst>
                <a:tab pos="3481070" algn="l"/>
              </a:tabLst>
            </a:pPr>
            <a:r>
              <a:rPr sz="2800" dirty="0">
                <a:solidFill>
                  <a:srgbClr val="5F4778"/>
                </a:solidFill>
                <a:latin typeface="Lucida Grande"/>
              </a:rPr>
              <a:t>How DevOps W</a:t>
            </a:r>
            <a:r>
              <a:rPr lang="en-IN" sz="2800" dirty="0">
                <a:solidFill>
                  <a:srgbClr val="5F4778"/>
                </a:solidFill>
                <a:latin typeface="Lucida Grande"/>
              </a:rPr>
              <a:t>or</a:t>
            </a:r>
            <a:r>
              <a:rPr sz="2800" dirty="0" err="1">
                <a:solidFill>
                  <a:srgbClr val="5F4778"/>
                </a:solidFill>
                <a:latin typeface="Lucida Grande"/>
              </a:rPr>
              <a:t>ks</a:t>
            </a:r>
            <a:r>
              <a:rPr sz="2800" dirty="0">
                <a:solidFill>
                  <a:srgbClr val="5F4778"/>
                </a:solidFill>
                <a:latin typeface="Lucida Grande"/>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805DEC4-0482-F405-99E2-A316C0640F08}"/>
              </a:ext>
            </a:extLst>
          </p:cNvPr>
          <p:cNvSpPr/>
          <p:nvPr/>
        </p:nvSpPr>
        <p:spPr>
          <a:xfrm>
            <a:off x="5181600" y="1371600"/>
            <a:ext cx="5824586" cy="1754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object 28"/>
          <p:cNvSpPr txBox="1"/>
          <p:nvPr/>
        </p:nvSpPr>
        <p:spPr>
          <a:xfrm>
            <a:off x="5323550" y="1677242"/>
            <a:ext cx="5534660" cy="989758"/>
          </a:xfrm>
          <a:prstGeom prst="rect">
            <a:avLst/>
          </a:prstGeom>
        </p:spPr>
        <p:txBody>
          <a:bodyPr vert="horz" wrap="square" lIns="0" tIns="3810" rIns="0" bIns="0" rtlCol="0">
            <a:spAutoFit/>
          </a:bodyPr>
          <a:lstStyle/>
          <a:p>
            <a:pPr marL="12065" marR="5080" indent="13970" algn="ctr">
              <a:lnSpc>
                <a:spcPct val="117300"/>
              </a:lnSpc>
              <a:spcBef>
                <a:spcPts val="30"/>
              </a:spcBef>
            </a:pPr>
            <a:r>
              <a:rPr sz="1400" b="1" dirty="0">
                <a:solidFill>
                  <a:schemeClr val="tx1"/>
                </a:solidFill>
                <a:latin typeface="Lucida Grande"/>
                <a:cs typeface="Arial"/>
              </a:rPr>
              <a:t>In this stage the code is built, the environment or the application is containerized and is pushed on to the desired server. The key processes in this stage are Configuration Management,  Virtualization and Containerization</a:t>
            </a:r>
          </a:p>
        </p:txBody>
      </p:sp>
      <p:sp>
        <p:nvSpPr>
          <p:cNvPr id="37" name="Rectangle: Rounded Corners 36">
            <a:extLst>
              <a:ext uri="{FF2B5EF4-FFF2-40B4-BE49-F238E27FC236}">
                <a16:creationId xmlns:a16="http://schemas.microsoft.com/office/drawing/2014/main" id="{AB7009BA-BA23-D1D7-1526-F3A7680D7059}"/>
              </a:ext>
            </a:extLst>
          </p:cNvPr>
          <p:cNvSpPr/>
          <p:nvPr/>
        </p:nvSpPr>
        <p:spPr>
          <a:xfrm>
            <a:off x="341020" y="1639468"/>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38" name="Rectangle: Rounded Corners 37">
            <a:extLst>
              <a:ext uri="{FF2B5EF4-FFF2-40B4-BE49-F238E27FC236}">
                <a16:creationId xmlns:a16="http://schemas.microsoft.com/office/drawing/2014/main" id="{751C62A7-CC3F-C1FF-1264-DA4BB2C4D4C2}"/>
              </a:ext>
            </a:extLst>
          </p:cNvPr>
          <p:cNvSpPr/>
          <p:nvPr/>
        </p:nvSpPr>
        <p:spPr>
          <a:xfrm>
            <a:off x="351087" y="2558152"/>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39" name="Rectangle: Rounded Corners 38">
            <a:extLst>
              <a:ext uri="{FF2B5EF4-FFF2-40B4-BE49-F238E27FC236}">
                <a16:creationId xmlns:a16="http://schemas.microsoft.com/office/drawing/2014/main" id="{F6A17684-D6FB-F8F7-181D-3930FAB68208}"/>
              </a:ext>
            </a:extLst>
          </p:cNvPr>
          <p:cNvSpPr/>
          <p:nvPr/>
        </p:nvSpPr>
        <p:spPr>
          <a:xfrm>
            <a:off x="335986" y="3476836"/>
            <a:ext cx="3297764" cy="567813"/>
          </a:xfrm>
          <a:prstGeom prst="roundRect">
            <a:avLst/>
          </a:prstGeom>
          <a:solidFill>
            <a:schemeClr val="bg1"/>
          </a:solidFill>
          <a:ln>
            <a:solidFill>
              <a:srgbClr val="7030A0"/>
            </a:solidFill>
          </a:ln>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40" name="Rectangle: Rounded Corners 39">
            <a:extLst>
              <a:ext uri="{FF2B5EF4-FFF2-40B4-BE49-F238E27FC236}">
                <a16:creationId xmlns:a16="http://schemas.microsoft.com/office/drawing/2014/main" id="{0809022E-B6EE-F258-12E3-91EA2A290039}"/>
              </a:ext>
            </a:extLst>
          </p:cNvPr>
          <p:cNvSpPr/>
          <p:nvPr/>
        </p:nvSpPr>
        <p:spPr>
          <a:xfrm>
            <a:off x="346054" y="4395520"/>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41" name="Rectangle: Rounded Corners 40">
            <a:extLst>
              <a:ext uri="{FF2B5EF4-FFF2-40B4-BE49-F238E27FC236}">
                <a16:creationId xmlns:a16="http://schemas.microsoft.com/office/drawing/2014/main" id="{85CAE70B-CCC1-F806-77FD-DDF2ACD8002A}"/>
              </a:ext>
            </a:extLst>
          </p:cNvPr>
          <p:cNvSpPr/>
          <p:nvPr/>
        </p:nvSpPr>
        <p:spPr>
          <a:xfrm>
            <a:off x="330952" y="5314205"/>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pic>
        <p:nvPicPr>
          <p:cNvPr id="43" name="Picture 42">
            <a:extLst>
              <a:ext uri="{FF2B5EF4-FFF2-40B4-BE49-F238E27FC236}">
                <a16:creationId xmlns:a16="http://schemas.microsoft.com/office/drawing/2014/main" id="{70D2174C-F184-0BAE-A33B-EDCEE28FC66E}"/>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65000"/>
                    </a14:imgEffect>
                    <a14:imgEffect>
                      <a14:brightnessContrast bright="16000" contrast="-51000"/>
                    </a14:imgEffect>
                  </a14:imgLayer>
                </a14:imgProps>
              </a:ext>
            </a:extLst>
          </a:blip>
          <a:stretch>
            <a:fillRect/>
          </a:stretch>
        </p:blipFill>
        <p:spPr>
          <a:xfrm>
            <a:off x="6400800" y="4572000"/>
            <a:ext cx="3596952" cy="1524132"/>
          </a:xfrm>
          <a:prstGeom prst="rect">
            <a:avLst/>
          </a:prstGeom>
        </p:spPr>
      </p:pic>
      <p:sp>
        <p:nvSpPr>
          <p:cNvPr id="45" name="object 6">
            <a:extLst>
              <a:ext uri="{FF2B5EF4-FFF2-40B4-BE49-F238E27FC236}">
                <a16:creationId xmlns:a16="http://schemas.microsoft.com/office/drawing/2014/main" id="{5267991D-CC9A-E8F9-9E27-2FACDE9B3E4D}"/>
              </a:ext>
            </a:extLst>
          </p:cNvPr>
          <p:cNvSpPr txBox="1">
            <a:spLocks/>
          </p:cNvSpPr>
          <p:nvPr/>
        </p:nvSpPr>
        <p:spPr>
          <a:xfrm>
            <a:off x="378968" y="253491"/>
            <a:ext cx="4093210" cy="44371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tabLst>
                <a:tab pos="3481070" algn="l"/>
              </a:tabLst>
            </a:pPr>
            <a:r>
              <a:rPr lang="en-IN" sz="2800" b="1" dirty="0">
                <a:solidFill>
                  <a:srgbClr val="5F4778"/>
                </a:solidFill>
                <a:latin typeface="Lucida Grande"/>
              </a:rPr>
              <a:t>How DevOps Works?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3CCC5C5-D01A-CD0B-B111-0D2EAB92FEA6}"/>
              </a:ext>
            </a:extLst>
          </p:cNvPr>
          <p:cNvSpPr/>
          <p:nvPr/>
        </p:nvSpPr>
        <p:spPr>
          <a:xfrm>
            <a:off x="5181600" y="1371600"/>
            <a:ext cx="5824586" cy="1754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5" name="object 25"/>
          <p:cNvSpPr txBox="1"/>
          <p:nvPr/>
        </p:nvSpPr>
        <p:spPr>
          <a:xfrm>
            <a:off x="5260380" y="1562389"/>
            <a:ext cx="5674360" cy="1257011"/>
          </a:xfrm>
          <a:prstGeom prst="rect">
            <a:avLst/>
          </a:prstGeom>
        </p:spPr>
        <p:txBody>
          <a:bodyPr vert="horz" wrap="square" lIns="0" tIns="12065" rIns="0" bIns="0" rtlCol="0">
            <a:spAutoFit/>
          </a:bodyPr>
          <a:lstStyle/>
          <a:p>
            <a:pPr marL="69850" marR="41910" indent="-19050" algn="ctr">
              <a:lnSpc>
                <a:spcPct val="113700"/>
              </a:lnSpc>
              <a:spcBef>
                <a:spcPts val="95"/>
              </a:spcBef>
            </a:pPr>
            <a:r>
              <a:rPr sz="1400" b="1" dirty="0">
                <a:solidFill>
                  <a:schemeClr val="tx1"/>
                </a:solidFill>
                <a:latin typeface="Lucida Grande"/>
                <a:cs typeface="Arial"/>
              </a:rPr>
              <a:t>The stage deals with automated testing of the application pushed by the developer. If there is an error, the message is</a:t>
            </a:r>
          </a:p>
          <a:p>
            <a:pPr marL="12065" marR="5080" algn="ctr">
              <a:lnSpc>
                <a:spcPct val="115500"/>
              </a:lnSpc>
              <a:spcBef>
                <a:spcPts val="170"/>
              </a:spcBef>
            </a:pPr>
            <a:r>
              <a:rPr sz="1400" b="1" dirty="0">
                <a:solidFill>
                  <a:schemeClr val="tx1"/>
                </a:solidFill>
                <a:latin typeface="Lucida Grande"/>
                <a:cs typeface="Arial"/>
              </a:rPr>
              <a:t>sent back to the integration tool, this tool in turn notifies the developer of the error. If the test was a success, the message is sent to Integration tool which pushes the build on the production server</a:t>
            </a:r>
          </a:p>
        </p:txBody>
      </p:sp>
      <p:pic>
        <p:nvPicPr>
          <p:cNvPr id="33" name="Graphic 32" descr="Checklist">
            <a:extLst>
              <a:ext uri="{FF2B5EF4-FFF2-40B4-BE49-F238E27FC236}">
                <a16:creationId xmlns:a16="http://schemas.microsoft.com/office/drawing/2014/main" id="{08861A4D-B035-4057-C3A4-F6B0193188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04938" y="4391000"/>
            <a:ext cx="1750703" cy="1750703"/>
          </a:xfrm>
          <a:prstGeom prst="rect">
            <a:avLst/>
          </a:prstGeom>
        </p:spPr>
      </p:pic>
      <p:pic>
        <p:nvPicPr>
          <p:cNvPr id="35" name="Graphic 34" descr="Pencil">
            <a:extLst>
              <a:ext uri="{FF2B5EF4-FFF2-40B4-BE49-F238E27FC236}">
                <a16:creationId xmlns:a16="http://schemas.microsoft.com/office/drawing/2014/main" id="{C8CB24EB-55E3-8FF1-6E7A-3008FA0372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719365">
            <a:off x="7093568" y="4624426"/>
            <a:ext cx="1283851" cy="1283851"/>
          </a:xfrm>
          <a:prstGeom prst="rect">
            <a:avLst/>
          </a:prstGeom>
        </p:spPr>
      </p:pic>
      <p:sp>
        <p:nvSpPr>
          <p:cNvPr id="37" name="Rectangle: Rounded Corners 36">
            <a:extLst>
              <a:ext uri="{FF2B5EF4-FFF2-40B4-BE49-F238E27FC236}">
                <a16:creationId xmlns:a16="http://schemas.microsoft.com/office/drawing/2014/main" id="{1636B9D7-2AED-A2FF-6817-DD39CD723D6C}"/>
              </a:ext>
            </a:extLst>
          </p:cNvPr>
          <p:cNvSpPr/>
          <p:nvPr/>
        </p:nvSpPr>
        <p:spPr>
          <a:xfrm>
            <a:off x="341020" y="1639468"/>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38" name="Rectangle: Rounded Corners 37">
            <a:extLst>
              <a:ext uri="{FF2B5EF4-FFF2-40B4-BE49-F238E27FC236}">
                <a16:creationId xmlns:a16="http://schemas.microsoft.com/office/drawing/2014/main" id="{4BE4E884-52DD-0B1C-AE18-C940EE3D5EC7}"/>
              </a:ext>
            </a:extLst>
          </p:cNvPr>
          <p:cNvSpPr/>
          <p:nvPr/>
        </p:nvSpPr>
        <p:spPr>
          <a:xfrm>
            <a:off x="351087" y="2558152"/>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39" name="Rectangle: Rounded Corners 38">
            <a:extLst>
              <a:ext uri="{FF2B5EF4-FFF2-40B4-BE49-F238E27FC236}">
                <a16:creationId xmlns:a16="http://schemas.microsoft.com/office/drawing/2014/main" id="{2F6C3740-0495-3628-6F68-C921A93D2810}"/>
              </a:ext>
            </a:extLst>
          </p:cNvPr>
          <p:cNvSpPr/>
          <p:nvPr/>
        </p:nvSpPr>
        <p:spPr>
          <a:xfrm>
            <a:off x="335986" y="3476836"/>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40" name="Rectangle: Rounded Corners 39">
            <a:extLst>
              <a:ext uri="{FF2B5EF4-FFF2-40B4-BE49-F238E27FC236}">
                <a16:creationId xmlns:a16="http://schemas.microsoft.com/office/drawing/2014/main" id="{C64353B2-204E-0686-EC15-7E687F9435F2}"/>
              </a:ext>
            </a:extLst>
          </p:cNvPr>
          <p:cNvSpPr/>
          <p:nvPr/>
        </p:nvSpPr>
        <p:spPr>
          <a:xfrm>
            <a:off x="346054" y="4395520"/>
            <a:ext cx="3297764" cy="567813"/>
          </a:xfrm>
          <a:prstGeom prst="roundRect">
            <a:avLst/>
          </a:prstGeom>
          <a:solidFill>
            <a:schemeClr val="bg1"/>
          </a:solidFill>
          <a:ln>
            <a:solidFill>
              <a:schemeClr val="accent1">
                <a:lumMod val="75000"/>
              </a:schemeClr>
            </a:solidFill>
          </a:ln>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41" name="Rectangle: Rounded Corners 40">
            <a:extLst>
              <a:ext uri="{FF2B5EF4-FFF2-40B4-BE49-F238E27FC236}">
                <a16:creationId xmlns:a16="http://schemas.microsoft.com/office/drawing/2014/main" id="{DF6174CE-5122-2C32-6305-0F4922DFC7F7}"/>
              </a:ext>
            </a:extLst>
          </p:cNvPr>
          <p:cNvSpPr/>
          <p:nvPr/>
        </p:nvSpPr>
        <p:spPr>
          <a:xfrm>
            <a:off x="330952" y="5314205"/>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sp>
        <p:nvSpPr>
          <p:cNvPr id="42" name="object 6">
            <a:extLst>
              <a:ext uri="{FF2B5EF4-FFF2-40B4-BE49-F238E27FC236}">
                <a16:creationId xmlns:a16="http://schemas.microsoft.com/office/drawing/2014/main" id="{2CF80F50-EA98-85E0-F5FC-F478BA4F1B20}"/>
              </a:ext>
            </a:extLst>
          </p:cNvPr>
          <p:cNvSpPr txBox="1">
            <a:spLocks/>
          </p:cNvSpPr>
          <p:nvPr/>
        </p:nvSpPr>
        <p:spPr>
          <a:xfrm>
            <a:off x="378968" y="253491"/>
            <a:ext cx="4093210" cy="44371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tabLst>
                <a:tab pos="3481070" algn="l"/>
              </a:tabLst>
            </a:pPr>
            <a:r>
              <a:rPr lang="en-IN" sz="2800" b="1" dirty="0">
                <a:solidFill>
                  <a:srgbClr val="5F4778"/>
                </a:solidFill>
                <a:latin typeface="Lucida Grande"/>
              </a:rPr>
              <a:t>How DevOps Works?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56B3F8-B14E-316A-526E-0C1FCA5ADA80}"/>
              </a:ext>
            </a:extLst>
          </p:cNvPr>
          <p:cNvSpPr/>
          <p:nvPr/>
        </p:nvSpPr>
        <p:spPr>
          <a:xfrm>
            <a:off x="5181600" y="1371600"/>
            <a:ext cx="5824586" cy="1754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object 3"/>
          <p:cNvSpPr/>
          <p:nvPr/>
        </p:nvSpPr>
        <p:spPr>
          <a:xfrm>
            <a:off x="318816" y="5219718"/>
            <a:ext cx="0" cy="665480"/>
          </a:xfrm>
          <a:custGeom>
            <a:avLst/>
            <a:gdLst/>
            <a:ahLst/>
            <a:cxnLst/>
            <a:rect l="l" t="t" r="r" b="b"/>
            <a:pathLst>
              <a:path h="665479">
                <a:moveTo>
                  <a:pt x="0" y="665257"/>
                </a:moveTo>
                <a:lnTo>
                  <a:pt x="0" y="0"/>
                </a:lnTo>
              </a:path>
            </a:pathLst>
          </a:custGeom>
          <a:ln w="3175">
            <a:solidFill>
              <a:srgbClr val="C4E6F4"/>
            </a:solidFill>
          </a:ln>
        </p:spPr>
        <p:txBody>
          <a:bodyPr wrap="square" lIns="0" tIns="0" rIns="0" bIns="0" rtlCol="0"/>
          <a:lstStyle/>
          <a:p>
            <a:endParaRPr/>
          </a:p>
        </p:txBody>
      </p:sp>
      <p:sp>
        <p:nvSpPr>
          <p:cNvPr id="22" name="object 22"/>
          <p:cNvSpPr txBox="1"/>
          <p:nvPr/>
        </p:nvSpPr>
        <p:spPr>
          <a:xfrm>
            <a:off x="5224098" y="1729012"/>
            <a:ext cx="5727700" cy="1014188"/>
          </a:xfrm>
          <a:prstGeom prst="rect">
            <a:avLst/>
          </a:prstGeom>
        </p:spPr>
        <p:txBody>
          <a:bodyPr vert="horz" wrap="square" lIns="0" tIns="12065" rIns="0" bIns="0" rtlCol="0">
            <a:spAutoFit/>
          </a:bodyPr>
          <a:lstStyle/>
          <a:p>
            <a:pPr marL="12065" marR="5080" algn="ctr">
              <a:lnSpc>
                <a:spcPct val="119100"/>
              </a:lnSpc>
              <a:spcBef>
                <a:spcPts val="95"/>
              </a:spcBef>
            </a:pPr>
            <a:r>
              <a:rPr sz="1400" b="1" dirty="0">
                <a:solidFill>
                  <a:schemeClr val="tx1"/>
                </a:solidFill>
                <a:latin typeface="Lucida Grande"/>
                <a:cs typeface="Arial"/>
              </a:rPr>
              <a:t>The stage continuously monitors the deployed application for bugs or crashes. It can also be setup to collect user feedback. The collected data is then sent to the developers to improve the application</a:t>
            </a:r>
          </a:p>
        </p:txBody>
      </p:sp>
      <p:sp>
        <p:nvSpPr>
          <p:cNvPr id="24" name="Rectangle: Rounded Corners 23">
            <a:extLst>
              <a:ext uri="{FF2B5EF4-FFF2-40B4-BE49-F238E27FC236}">
                <a16:creationId xmlns:a16="http://schemas.microsoft.com/office/drawing/2014/main" id="{86FDB35D-B272-AA1B-2A94-261425A832D9}"/>
              </a:ext>
            </a:extLst>
          </p:cNvPr>
          <p:cNvSpPr/>
          <p:nvPr/>
        </p:nvSpPr>
        <p:spPr>
          <a:xfrm>
            <a:off x="341020" y="1639468"/>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25" name="Rectangle: Rounded Corners 24">
            <a:extLst>
              <a:ext uri="{FF2B5EF4-FFF2-40B4-BE49-F238E27FC236}">
                <a16:creationId xmlns:a16="http://schemas.microsoft.com/office/drawing/2014/main" id="{7B970C6D-A161-53B8-B77D-413825D10BAD}"/>
              </a:ext>
            </a:extLst>
          </p:cNvPr>
          <p:cNvSpPr/>
          <p:nvPr/>
        </p:nvSpPr>
        <p:spPr>
          <a:xfrm>
            <a:off x="351087" y="2558152"/>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26" name="Rectangle: Rounded Corners 25">
            <a:extLst>
              <a:ext uri="{FF2B5EF4-FFF2-40B4-BE49-F238E27FC236}">
                <a16:creationId xmlns:a16="http://schemas.microsoft.com/office/drawing/2014/main" id="{0DCA1A38-5619-D6F4-D4C3-7EF73674F388}"/>
              </a:ext>
            </a:extLst>
          </p:cNvPr>
          <p:cNvSpPr/>
          <p:nvPr/>
        </p:nvSpPr>
        <p:spPr>
          <a:xfrm>
            <a:off x="335986" y="3476836"/>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27" name="Rectangle: Rounded Corners 26">
            <a:extLst>
              <a:ext uri="{FF2B5EF4-FFF2-40B4-BE49-F238E27FC236}">
                <a16:creationId xmlns:a16="http://schemas.microsoft.com/office/drawing/2014/main" id="{372BBC3A-F0DC-E7A9-4409-05B2B7B37C6B}"/>
              </a:ext>
            </a:extLst>
          </p:cNvPr>
          <p:cNvSpPr/>
          <p:nvPr/>
        </p:nvSpPr>
        <p:spPr>
          <a:xfrm>
            <a:off x="346054" y="4395520"/>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28" name="Rectangle: Rounded Corners 27">
            <a:extLst>
              <a:ext uri="{FF2B5EF4-FFF2-40B4-BE49-F238E27FC236}">
                <a16:creationId xmlns:a16="http://schemas.microsoft.com/office/drawing/2014/main" id="{4BBDBACD-99A8-8461-17EC-0925EF0277BB}"/>
              </a:ext>
            </a:extLst>
          </p:cNvPr>
          <p:cNvSpPr/>
          <p:nvPr/>
        </p:nvSpPr>
        <p:spPr>
          <a:xfrm>
            <a:off x="330952" y="5314205"/>
            <a:ext cx="3297764" cy="567813"/>
          </a:xfrm>
          <a:prstGeom prst="roundRect">
            <a:avLst/>
          </a:prstGeom>
          <a:solidFill>
            <a:schemeClr val="bg1"/>
          </a:solidFill>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pic>
        <p:nvPicPr>
          <p:cNvPr id="31" name="Graphic 30" descr="Magnifying glass">
            <a:extLst>
              <a:ext uri="{FF2B5EF4-FFF2-40B4-BE49-F238E27FC236}">
                <a16:creationId xmlns:a16="http://schemas.microsoft.com/office/drawing/2014/main" id="{9BCABDDE-FE33-B72B-71A4-A6E4EC49A9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878653">
            <a:off x="6977195" y="3835979"/>
            <a:ext cx="1707708" cy="1707708"/>
          </a:xfrm>
          <a:prstGeom prst="rect">
            <a:avLst/>
          </a:prstGeom>
        </p:spPr>
      </p:pic>
      <p:pic>
        <p:nvPicPr>
          <p:cNvPr id="33" name="Graphic 32" descr="Checkmark">
            <a:extLst>
              <a:ext uri="{FF2B5EF4-FFF2-40B4-BE49-F238E27FC236}">
                <a16:creationId xmlns:a16="http://schemas.microsoft.com/office/drawing/2014/main" id="{4A63E83E-1322-DDA6-ACBC-13C51FFDE9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2897" y="4191000"/>
            <a:ext cx="633680" cy="633680"/>
          </a:xfrm>
          <a:prstGeom prst="rect">
            <a:avLst/>
          </a:prstGeom>
        </p:spPr>
      </p:pic>
      <p:sp>
        <p:nvSpPr>
          <p:cNvPr id="34" name="object 6">
            <a:extLst>
              <a:ext uri="{FF2B5EF4-FFF2-40B4-BE49-F238E27FC236}">
                <a16:creationId xmlns:a16="http://schemas.microsoft.com/office/drawing/2014/main" id="{6E6FAD8A-4DB9-D824-48D6-534F3C8129E4}"/>
              </a:ext>
            </a:extLst>
          </p:cNvPr>
          <p:cNvSpPr txBox="1">
            <a:spLocks/>
          </p:cNvSpPr>
          <p:nvPr/>
        </p:nvSpPr>
        <p:spPr>
          <a:xfrm>
            <a:off x="378968" y="253491"/>
            <a:ext cx="4093210" cy="44371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tabLst>
                <a:tab pos="3481070" algn="l"/>
              </a:tabLst>
            </a:pPr>
            <a:r>
              <a:rPr lang="en-IN" sz="2800" b="1" dirty="0">
                <a:solidFill>
                  <a:srgbClr val="5F4778"/>
                </a:solidFill>
                <a:latin typeface="Lucida Grande"/>
              </a:rPr>
              <a:t>How DevOps Works?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 name="object 3"/>
          <p:cNvSpPr txBox="1"/>
          <p:nvPr/>
        </p:nvSpPr>
        <p:spPr>
          <a:xfrm>
            <a:off x="614316" y="3089710"/>
            <a:ext cx="5024484" cy="825226"/>
          </a:xfrm>
          <a:prstGeom prst="rect">
            <a:avLst/>
          </a:prstGeom>
          <a:effectLst>
            <a:outerShdw blurRad="50800" dist="38100" dir="8100000" algn="tr" rotWithShape="0">
              <a:prstClr val="black">
                <a:alpha val="40000"/>
              </a:prstClr>
            </a:outerShdw>
          </a:effectLst>
        </p:spPr>
        <p:txBody>
          <a:bodyPr vert="horz" wrap="square" lIns="0" tIns="17145" rIns="0" bIns="0" rtlCol="0">
            <a:spAutoFit/>
          </a:bodyPr>
          <a:lstStyle/>
          <a:p>
            <a:pPr marL="12700">
              <a:lnSpc>
                <a:spcPct val="100000"/>
              </a:lnSpc>
              <a:spcBef>
                <a:spcPts val="135"/>
              </a:spcBef>
            </a:pPr>
            <a:r>
              <a:rPr sz="5250" dirty="0">
                <a:solidFill>
                  <a:schemeClr val="accent4">
                    <a:lumMod val="50000"/>
                  </a:schemeClr>
                </a:solidFill>
                <a:latin typeface="Lucida Grande"/>
                <a:cs typeface="Arial"/>
              </a:rPr>
              <a:t>Devops Tools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CD9066F-69FC-341F-5E38-627706C4E8A2}"/>
              </a:ext>
            </a:extLst>
          </p:cNvPr>
          <p:cNvSpPr/>
          <p:nvPr/>
        </p:nvSpPr>
        <p:spPr>
          <a:xfrm>
            <a:off x="1948837" y="3276600"/>
            <a:ext cx="8534242" cy="2590799"/>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7B12F69C-7FB3-226C-7321-2DD033DD8FD7}"/>
              </a:ext>
            </a:extLst>
          </p:cNvPr>
          <p:cNvSpPr/>
          <p:nvPr/>
        </p:nvSpPr>
        <p:spPr>
          <a:xfrm>
            <a:off x="1867076" y="1137044"/>
            <a:ext cx="8534242" cy="1453755"/>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object 14"/>
          <p:cNvSpPr txBox="1">
            <a:spLocks noGrp="1"/>
          </p:cNvSpPr>
          <p:nvPr>
            <p:ph type="title"/>
          </p:nvPr>
        </p:nvSpPr>
        <p:spPr>
          <a:xfrm>
            <a:off x="339158" y="217588"/>
            <a:ext cx="2663825" cy="446917"/>
          </a:xfrm>
          <a:prstGeom prst="rect">
            <a:avLst/>
          </a:prstGeom>
        </p:spPr>
        <p:txBody>
          <a:bodyPr vert="horz" wrap="square" lIns="0" tIns="15875" rIns="0" bIns="0" rtlCol="0">
            <a:spAutoFit/>
          </a:bodyPr>
          <a:lstStyle/>
          <a:p>
            <a:pPr marL="12700">
              <a:lnSpc>
                <a:spcPct val="100000"/>
              </a:lnSpc>
              <a:spcBef>
                <a:spcPts val="125"/>
              </a:spcBef>
            </a:pPr>
            <a:r>
              <a:rPr sz="2800" dirty="0">
                <a:solidFill>
                  <a:srgbClr val="5D4970"/>
                </a:solidFill>
                <a:latin typeface="Lucida Grande"/>
                <a:cs typeface="Arial"/>
              </a:rPr>
              <a:t>DevOps Tools</a:t>
            </a:r>
          </a:p>
        </p:txBody>
      </p:sp>
      <p:sp>
        <p:nvSpPr>
          <p:cNvPr id="16" name="object 16"/>
          <p:cNvSpPr txBox="1"/>
          <p:nvPr/>
        </p:nvSpPr>
        <p:spPr>
          <a:xfrm>
            <a:off x="1948837" y="1434242"/>
            <a:ext cx="8068309" cy="744306"/>
          </a:xfrm>
          <a:prstGeom prst="rect">
            <a:avLst/>
          </a:prstGeom>
        </p:spPr>
        <p:txBody>
          <a:bodyPr vert="horz" wrap="square" lIns="0" tIns="12065" rIns="0" bIns="0" rtlCol="0">
            <a:spAutoFit/>
          </a:bodyPr>
          <a:lstStyle/>
          <a:p>
            <a:pPr marL="12065" marR="5080" algn="ctr">
              <a:lnSpc>
                <a:spcPct val="108300"/>
              </a:lnSpc>
              <a:spcBef>
                <a:spcPts val="95"/>
              </a:spcBef>
            </a:pPr>
            <a:r>
              <a:rPr sz="1400" b="1" dirty="0">
                <a:solidFill>
                  <a:schemeClr val="tx1"/>
                </a:solidFill>
                <a:latin typeface="Lucida Grande"/>
                <a:cs typeface="Arial"/>
              </a:rPr>
              <a:t>We have discussed the Devops Methodology, but this methodology cannot be put into action without it's corresponding tools. Letus discuss the devops tools with their</a:t>
            </a:r>
          </a:p>
          <a:p>
            <a:pPr algn="ctr">
              <a:lnSpc>
                <a:spcPct val="100000"/>
              </a:lnSpc>
              <a:spcBef>
                <a:spcPts val="359"/>
              </a:spcBef>
            </a:pPr>
            <a:r>
              <a:rPr sz="1400" b="1" dirty="0">
                <a:solidFill>
                  <a:schemeClr val="tx1"/>
                </a:solidFill>
                <a:latin typeface="Lucida Grande"/>
                <a:cs typeface="Arial"/>
              </a:rPr>
              <a:t>respective lifecycle stages</a:t>
            </a:r>
          </a:p>
        </p:txBody>
      </p:sp>
      <p:pic>
        <p:nvPicPr>
          <p:cNvPr id="20" name="Picture 19">
            <a:extLst>
              <a:ext uri="{FF2B5EF4-FFF2-40B4-BE49-F238E27FC236}">
                <a16:creationId xmlns:a16="http://schemas.microsoft.com/office/drawing/2014/main" id="{E5F1CC7B-A23E-A18F-FFEA-57AA0AA96AE1}"/>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15000"/>
                    </a14:imgEffect>
                    <a14:imgEffect>
                      <a14:brightnessContrast bright="14000"/>
                    </a14:imgEffect>
                  </a14:imgLayer>
                </a14:imgProps>
              </a:ext>
            </a:extLst>
          </a:blip>
          <a:stretch>
            <a:fillRect/>
          </a:stretch>
        </p:blipFill>
        <p:spPr>
          <a:xfrm>
            <a:off x="2697279" y="3372514"/>
            <a:ext cx="6873836" cy="224809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F59E1A3E-02D4-B19E-8B1E-A57432674133}"/>
              </a:ext>
            </a:extLst>
          </p:cNvPr>
          <p:cNvSpPr/>
          <p:nvPr/>
        </p:nvSpPr>
        <p:spPr>
          <a:xfrm>
            <a:off x="5105400" y="1295400"/>
            <a:ext cx="5943599" cy="1752600"/>
          </a:xfrm>
          <a:prstGeom prst="roundRect">
            <a:avLst/>
          </a:prstGeom>
          <a:solidFill>
            <a:schemeClr val="bg1"/>
          </a:solidFill>
          <a:ln>
            <a:solidFill>
              <a:srgbClr val="F17F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FFFFF"/>
              </a:clrFrom>
              <a:clrTo>
                <a:srgbClr val="FFFFFF">
                  <a:alpha val="0"/>
                </a:srgbClr>
              </a:clrTo>
            </a:clrChange>
          </a:blip>
          <a:stretch>
            <a:fillRect/>
          </a:stretch>
        </p:blipFill>
        <p:spPr>
          <a:xfrm>
            <a:off x="7218008" y="4196246"/>
            <a:ext cx="1759866" cy="1791077"/>
          </a:xfrm>
          <a:prstGeom prst="rect">
            <a:avLst/>
          </a:prstGeom>
        </p:spPr>
      </p:pic>
      <p:sp>
        <p:nvSpPr>
          <p:cNvPr id="14" name="object 14"/>
          <p:cNvSpPr txBox="1">
            <a:spLocks noGrp="1"/>
          </p:cNvSpPr>
          <p:nvPr>
            <p:ph type="title"/>
          </p:nvPr>
        </p:nvSpPr>
        <p:spPr>
          <a:xfrm>
            <a:off x="339158" y="217588"/>
            <a:ext cx="2663825" cy="446917"/>
          </a:xfrm>
          <a:prstGeom prst="rect">
            <a:avLst/>
          </a:prstGeom>
        </p:spPr>
        <p:txBody>
          <a:bodyPr vert="horz" wrap="square" lIns="0" tIns="15875" rIns="0" bIns="0" rtlCol="0">
            <a:spAutoFit/>
          </a:bodyPr>
          <a:lstStyle/>
          <a:p>
            <a:pPr marL="12700">
              <a:lnSpc>
                <a:spcPct val="100000"/>
              </a:lnSpc>
              <a:spcBef>
                <a:spcPts val="125"/>
              </a:spcBef>
            </a:pPr>
            <a:r>
              <a:rPr sz="2800" dirty="0">
                <a:solidFill>
                  <a:srgbClr val="5D4970"/>
                </a:solidFill>
                <a:latin typeface="Lucida Grande"/>
                <a:cs typeface="Arial"/>
              </a:rPr>
              <a:t>DevOps Tools</a:t>
            </a:r>
            <a:endParaRPr sz="2800" dirty="0">
              <a:latin typeface="Lucida Grande"/>
              <a:cs typeface="Arial"/>
            </a:endParaRPr>
          </a:p>
        </p:txBody>
      </p:sp>
      <p:sp>
        <p:nvSpPr>
          <p:cNvPr id="25" name="object 25"/>
          <p:cNvSpPr txBox="1">
            <a:spLocks noGrp="1"/>
          </p:cNvSpPr>
          <p:nvPr>
            <p:ph type="body" idx="1"/>
          </p:nvPr>
        </p:nvSpPr>
        <p:spPr>
          <a:xfrm>
            <a:off x="5179910" y="1536590"/>
            <a:ext cx="5832475" cy="1246688"/>
          </a:xfrm>
          <a:prstGeom prst="rect">
            <a:avLst/>
          </a:prstGeom>
        </p:spPr>
        <p:txBody>
          <a:bodyPr vert="horz" wrap="square" lIns="0" tIns="18415" rIns="0" bIns="0" rtlCol="0">
            <a:spAutoFit/>
          </a:bodyPr>
          <a:lstStyle/>
          <a:p>
            <a:pPr marL="12700" marR="5080" algn="ctr">
              <a:lnSpc>
                <a:spcPct val="116399"/>
              </a:lnSpc>
              <a:spcBef>
                <a:spcPts val="145"/>
              </a:spcBef>
            </a:pPr>
            <a:r>
              <a:rPr sz="1400" b="1" dirty="0">
                <a:solidFill>
                  <a:schemeClr val="tx1"/>
                </a:solidFill>
                <a:latin typeface="Lucida Grande"/>
              </a:rPr>
              <a:t>Git is a distributed version-control system for tracking changes in computer files and coordinating work on those files among multiple people. It is primarily used for source-code management in software development, but it can be used to keep track of changes in any set of files</a:t>
            </a:r>
          </a:p>
        </p:txBody>
      </p:sp>
      <p:sp>
        <p:nvSpPr>
          <p:cNvPr id="33" name="Rectangle: Rounded Corners 32">
            <a:extLst>
              <a:ext uri="{FF2B5EF4-FFF2-40B4-BE49-F238E27FC236}">
                <a16:creationId xmlns:a16="http://schemas.microsoft.com/office/drawing/2014/main" id="{A817B0B6-D241-5432-A773-3DB95B64D949}"/>
              </a:ext>
            </a:extLst>
          </p:cNvPr>
          <p:cNvSpPr/>
          <p:nvPr/>
        </p:nvSpPr>
        <p:spPr>
          <a:xfrm>
            <a:off x="341020" y="1639468"/>
            <a:ext cx="3297764" cy="567813"/>
          </a:xfrm>
          <a:prstGeom prst="roundRect">
            <a:avLst/>
          </a:prstGeom>
          <a:solidFill>
            <a:schemeClr val="bg1"/>
          </a:solidFill>
          <a:ln>
            <a:solidFill>
              <a:srgbClr val="F17F09"/>
            </a:solidFill>
          </a:ln>
          <a:effectLst>
            <a:outerShdw blurRad="50800" dist="38100" dir="18900000" algn="b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34" name="Rectangle: Rounded Corners 33">
            <a:extLst>
              <a:ext uri="{FF2B5EF4-FFF2-40B4-BE49-F238E27FC236}">
                <a16:creationId xmlns:a16="http://schemas.microsoft.com/office/drawing/2014/main" id="{B30A53F6-7C10-6213-98B5-B6A6426A8CF0}"/>
              </a:ext>
            </a:extLst>
          </p:cNvPr>
          <p:cNvSpPr/>
          <p:nvPr/>
        </p:nvSpPr>
        <p:spPr>
          <a:xfrm>
            <a:off x="351087" y="2558152"/>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35" name="Rectangle: Rounded Corners 34">
            <a:extLst>
              <a:ext uri="{FF2B5EF4-FFF2-40B4-BE49-F238E27FC236}">
                <a16:creationId xmlns:a16="http://schemas.microsoft.com/office/drawing/2014/main" id="{4AAB6021-840B-1D8F-11BF-718DD757804F}"/>
              </a:ext>
            </a:extLst>
          </p:cNvPr>
          <p:cNvSpPr/>
          <p:nvPr/>
        </p:nvSpPr>
        <p:spPr>
          <a:xfrm>
            <a:off x="335986" y="3476836"/>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36" name="Rectangle: Rounded Corners 35">
            <a:extLst>
              <a:ext uri="{FF2B5EF4-FFF2-40B4-BE49-F238E27FC236}">
                <a16:creationId xmlns:a16="http://schemas.microsoft.com/office/drawing/2014/main" id="{7791EBEF-0E24-73DD-4429-197A856F875B}"/>
              </a:ext>
            </a:extLst>
          </p:cNvPr>
          <p:cNvSpPr/>
          <p:nvPr/>
        </p:nvSpPr>
        <p:spPr>
          <a:xfrm>
            <a:off x="346054" y="4395520"/>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37" name="Rectangle: Rounded Corners 36">
            <a:extLst>
              <a:ext uri="{FF2B5EF4-FFF2-40B4-BE49-F238E27FC236}">
                <a16:creationId xmlns:a16="http://schemas.microsoft.com/office/drawing/2014/main" id="{8EA37DFF-F11C-FEA2-B9D8-019E3844A3B8}"/>
              </a:ext>
            </a:extLst>
          </p:cNvPr>
          <p:cNvSpPr/>
          <p:nvPr/>
        </p:nvSpPr>
        <p:spPr>
          <a:xfrm>
            <a:off x="330952" y="5314205"/>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60795A8-7ACB-7788-CBFC-3E6AC1B6A2F4}"/>
              </a:ext>
            </a:extLst>
          </p:cNvPr>
          <p:cNvSpPr/>
          <p:nvPr/>
        </p:nvSpPr>
        <p:spPr>
          <a:xfrm>
            <a:off x="7786621" y="2315288"/>
            <a:ext cx="2541017" cy="505267"/>
          </a:xfrm>
          <a:prstGeom prst="rect">
            <a:avLst/>
          </a:prstGeom>
          <a:solidFill>
            <a:srgbClr val="F07F0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71CD4B8-FF25-ED03-D185-9F105E5D0C09}"/>
              </a:ext>
            </a:extLst>
          </p:cNvPr>
          <p:cNvSpPr/>
          <p:nvPr/>
        </p:nvSpPr>
        <p:spPr>
          <a:xfrm>
            <a:off x="7795511" y="2936893"/>
            <a:ext cx="2541017" cy="505267"/>
          </a:xfrm>
          <a:prstGeom prst="rect">
            <a:avLst/>
          </a:prstGeom>
          <a:solidFill>
            <a:srgbClr val="6C9F2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B50091DD-09D2-5DB1-B5E6-221403FB256B}"/>
              </a:ext>
            </a:extLst>
          </p:cNvPr>
          <p:cNvSpPr/>
          <p:nvPr/>
        </p:nvSpPr>
        <p:spPr>
          <a:xfrm>
            <a:off x="7804401" y="3558498"/>
            <a:ext cx="2541017" cy="505267"/>
          </a:xfrm>
          <a:prstGeom prst="rect">
            <a:avLst/>
          </a:prstGeom>
          <a:solidFill>
            <a:srgbClr val="60487A"/>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C5BBF1B2-7E86-195C-5160-0B4CD98D1745}"/>
              </a:ext>
            </a:extLst>
          </p:cNvPr>
          <p:cNvSpPr/>
          <p:nvPr/>
        </p:nvSpPr>
        <p:spPr>
          <a:xfrm>
            <a:off x="7822181" y="4180104"/>
            <a:ext cx="2541017" cy="505267"/>
          </a:xfrm>
          <a:prstGeom prst="rect">
            <a:avLst/>
          </a:prstGeom>
          <a:solidFill>
            <a:srgbClr val="1C587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53B1829-2B20-CDB9-7D13-1A5E5169349E}"/>
              </a:ext>
            </a:extLst>
          </p:cNvPr>
          <p:cNvSpPr/>
          <p:nvPr/>
        </p:nvSpPr>
        <p:spPr>
          <a:xfrm>
            <a:off x="7813291" y="4801710"/>
            <a:ext cx="2541017" cy="505267"/>
          </a:xfrm>
          <a:prstGeom prst="rect">
            <a:avLst/>
          </a:prstGeom>
          <a:solidFill>
            <a:srgbClr val="01B0F1"/>
          </a:solidFill>
          <a:ln>
            <a:noFill/>
          </a:ln>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2BB9599A-AADE-38DE-2FE4-520F86D01226}"/>
              </a:ext>
            </a:extLst>
          </p:cNvPr>
          <p:cNvSpPr/>
          <p:nvPr/>
        </p:nvSpPr>
        <p:spPr>
          <a:xfrm>
            <a:off x="1905000" y="1331522"/>
            <a:ext cx="6967602" cy="50526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2023998" y="2328672"/>
            <a:ext cx="3279649" cy="27553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object 3"/>
          <p:cNvPicPr/>
          <p:nvPr/>
        </p:nvPicPr>
        <p:blipFill>
          <a:blip r:embed="rId3" cstate="print"/>
          <a:stretch>
            <a:fillRect/>
          </a:stretch>
        </p:blipFill>
        <p:spPr>
          <a:xfrm>
            <a:off x="4389246" y="5181600"/>
            <a:ext cx="731520" cy="97536"/>
          </a:xfrm>
          <a:prstGeom prst="rect">
            <a:avLst/>
          </a:prstGeom>
        </p:spPr>
      </p:pic>
      <p:sp>
        <p:nvSpPr>
          <p:cNvPr id="4" name="object 4"/>
          <p:cNvSpPr txBox="1">
            <a:spLocks noGrp="1"/>
          </p:cNvSpPr>
          <p:nvPr>
            <p:ph type="title"/>
          </p:nvPr>
        </p:nvSpPr>
        <p:spPr>
          <a:xfrm>
            <a:off x="354584" y="261696"/>
            <a:ext cx="7153275" cy="505267"/>
          </a:xfrm>
          <a:prstGeom prst="rect">
            <a:avLst/>
          </a:prstGeom>
        </p:spPr>
        <p:txBody>
          <a:bodyPr vert="horz" wrap="square" lIns="0" tIns="12700" rIns="0" bIns="0" rtlCol="0">
            <a:spAutoFit/>
          </a:bodyPr>
          <a:lstStyle/>
          <a:p>
            <a:pPr marL="12700">
              <a:lnSpc>
                <a:spcPct val="100000"/>
              </a:lnSpc>
              <a:spcBef>
                <a:spcPts val="100"/>
              </a:spcBef>
              <a:tabLst>
                <a:tab pos="5048885" algn="l"/>
              </a:tabLst>
            </a:pPr>
            <a:r>
              <a:rPr sz="3200" dirty="0">
                <a:solidFill>
                  <a:srgbClr val="5F4778"/>
                </a:solidFill>
                <a:latin typeface="Lucida Grande"/>
              </a:rPr>
              <a:t>Software Development</a:t>
            </a:r>
            <a:r>
              <a:rPr lang="en-US" sz="3200" dirty="0">
                <a:solidFill>
                  <a:srgbClr val="5F4778"/>
                </a:solidFill>
                <a:latin typeface="Lucida Grande"/>
              </a:rPr>
              <a:t> </a:t>
            </a:r>
            <a:r>
              <a:rPr sz="3200" dirty="0">
                <a:solidFill>
                  <a:srgbClr val="5F4778"/>
                </a:solidFill>
                <a:latin typeface="Lucida Grande"/>
              </a:rPr>
              <a:t>Life Cycle</a:t>
            </a:r>
          </a:p>
        </p:txBody>
      </p:sp>
      <p:sp>
        <p:nvSpPr>
          <p:cNvPr id="5" name="object 5"/>
          <p:cNvSpPr txBox="1"/>
          <p:nvPr/>
        </p:nvSpPr>
        <p:spPr>
          <a:xfrm>
            <a:off x="2122941" y="1449341"/>
            <a:ext cx="7658990" cy="259045"/>
          </a:xfrm>
          <a:prstGeom prst="rect">
            <a:avLst/>
          </a:prstGeom>
        </p:spPr>
        <p:txBody>
          <a:bodyPr vert="horz" wrap="square" lIns="0" tIns="12700" rIns="0" bIns="0" rtlCol="0">
            <a:spAutoFit/>
          </a:bodyPr>
          <a:lstStyle/>
          <a:p>
            <a:pPr marL="25400">
              <a:lnSpc>
                <a:spcPct val="100000"/>
              </a:lnSpc>
              <a:spcBef>
                <a:spcPts val="100"/>
              </a:spcBef>
            </a:pPr>
            <a:r>
              <a:rPr sz="1600" dirty="0">
                <a:solidFill>
                  <a:schemeClr val="tx1"/>
                </a:solidFill>
                <a:latin typeface="Lucida Grande" panose="020B0600040502020204"/>
                <a:cs typeface="Arial"/>
              </a:rPr>
              <a:t>ln broader terms</a:t>
            </a:r>
            <a:r>
              <a:rPr lang="en-IN" sz="1575" baseline="-15873" dirty="0">
                <a:solidFill>
                  <a:schemeClr val="tx1"/>
                </a:solidFill>
                <a:latin typeface="Lucida Grande" panose="020B0600040502020204"/>
                <a:cs typeface="Arial"/>
              </a:rPr>
              <a:t> , </a:t>
            </a:r>
            <a:r>
              <a:rPr sz="1600" dirty="0">
                <a:solidFill>
                  <a:schemeClr val="tx1"/>
                </a:solidFill>
                <a:latin typeface="Lucida Grande" panose="020B0600040502020204"/>
                <a:cs typeface="Arial"/>
              </a:rPr>
              <a:t>software </a:t>
            </a:r>
            <a:r>
              <a:rPr sz="1600" dirty="0" err="1">
                <a:solidFill>
                  <a:schemeClr val="tx1"/>
                </a:solidFill>
                <a:latin typeface="Lucida Grande" panose="020B0600040502020204"/>
                <a:cs typeface="Arial"/>
              </a:rPr>
              <a:t>deve</a:t>
            </a:r>
            <a:r>
              <a:rPr lang="en-IN" sz="1600" dirty="0">
                <a:solidFill>
                  <a:schemeClr val="tx1"/>
                </a:solidFill>
                <a:latin typeface="Lucida Grande" panose="020B0600040502020204"/>
                <a:cs typeface="Arial"/>
              </a:rPr>
              <a:t>lo</a:t>
            </a:r>
            <a:r>
              <a:rPr sz="1600" dirty="0" err="1">
                <a:solidFill>
                  <a:schemeClr val="tx1"/>
                </a:solidFill>
                <a:latin typeface="Lucida Grande" panose="020B0600040502020204"/>
                <a:cs typeface="Arial"/>
              </a:rPr>
              <a:t>pment</a:t>
            </a:r>
            <a:r>
              <a:rPr sz="1600" dirty="0">
                <a:solidFill>
                  <a:schemeClr val="tx1"/>
                </a:solidFill>
                <a:latin typeface="Lucida Grande" panose="020B0600040502020204"/>
                <a:cs typeface="Arial"/>
              </a:rPr>
              <a:t> involves the following stages:</a:t>
            </a:r>
          </a:p>
        </p:txBody>
      </p:sp>
      <p:sp>
        <p:nvSpPr>
          <p:cNvPr id="6" name="object 6"/>
          <p:cNvSpPr txBox="1"/>
          <p:nvPr/>
        </p:nvSpPr>
        <p:spPr>
          <a:xfrm>
            <a:off x="8078911" y="2458842"/>
            <a:ext cx="1956435" cy="2646558"/>
          </a:xfrm>
          <a:prstGeom prst="rect">
            <a:avLst/>
          </a:prstGeom>
        </p:spPr>
        <p:txBody>
          <a:bodyPr vert="horz" wrap="square" lIns="0" tIns="12700" rIns="0" bIns="0" rtlCol="0">
            <a:spAutoFit/>
          </a:bodyPr>
          <a:lstStyle/>
          <a:p>
            <a:pPr marL="13970" algn="ctr">
              <a:lnSpc>
                <a:spcPct val="100000"/>
              </a:lnSpc>
              <a:spcBef>
                <a:spcPts val="100"/>
              </a:spcBef>
            </a:pPr>
            <a:r>
              <a:rPr b="1" dirty="0">
                <a:solidFill>
                  <a:schemeClr val="bg1"/>
                </a:solidFill>
                <a:latin typeface="Lucida Grande" panose="020B0600040502020204"/>
                <a:cs typeface="Arial"/>
              </a:rPr>
              <a:t>Requirements</a:t>
            </a:r>
            <a:endParaRPr dirty="0">
              <a:solidFill>
                <a:schemeClr val="bg1"/>
              </a:solidFill>
              <a:latin typeface="Lucida Grande" panose="020B0600040502020204"/>
              <a:cs typeface="Arial"/>
            </a:endParaRPr>
          </a:p>
          <a:p>
            <a:pPr algn="ctr">
              <a:lnSpc>
                <a:spcPct val="100000"/>
              </a:lnSpc>
              <a:spcBef>
                <a:spcPts val="615"/>
              </a:spcBef>
            </a:pPr>
            <a:endParaRPr dirty="0">
              <a:solidFill>
                <a:schemeClr val="bg1"/>
              </a:solidFill>
              <a:latin typeface="Lucida Grande" panose="020B0600040502020204"/>
              <a:cs typeface="Arial"/>
            </a:endParaRPr>
          </a:p>
          <a:p>
            <a:pPr marL="61594" algn="ctr">
              <a:lnSpc>
                <a:spcPct val="100000"/>
              </a:lnSpc>
            </a:pPr>
            <a:r>
              <a:rPr b="1" dirty="0">
                <a:solidFill>
                  <a:schemeClr val="bg1"/>
                </a:solidFill>
                <a:latin typeface="Lucida Grande" panose="020B0600040502020204"/>
                <a:cs typeface="Arial"/>
              </a:rPr>
              <a:t>Design</a:t>
            </a:r>
            <a:endParaRPr dirty="0">
              <a:solidFill>
                <a:schemeClr val="bg1"/>
              </a:solidFill>
              <a:latin typeface="Lucida Grande" panose="020B0600040502020204"/>
              <a:cs typeface="Arial"/>
            </a:endParaRPr>
          </a:p>
          <a:p>
            <a:pPr marL="12065" marR="5080" algn="ctr">
              <a:lnSpc>
                <a:spcPct val="217600"/>
              </a:lnSpc>
              <a:spcBef>
                <a:spcPts val="70"/>
              </a:spcBef>
            </a:pPr>
            <a:r>
              <a:rPr b="1" dirty="0">
                <a:solidFill>
                  <a:schemeClr val="bg1"/>
                </a:solidFill>
                <a:latin typeface="Lucida Grande" panose="020B0600040502020204"/>
                <a:cs typeface="Arial"/>
              </a:rPr>
              <a:t>Implementation Verification Maintenance</a:t>
            </a:r>
            <a:endParaRPr dirty="0">
              <a:solidFill>
                <a:schemeClr val="bg1"/>
              </a:solidFill>
              <a:latin typeface="Lucida Grande" panose="020B0600040502020204"/>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332D136C-4BEE-9C29-9603-41D39E92A118}"/>
              </a:ext>
            </a:extLst>
          </p:cNvPr>
          <p:cNvSpPr/>
          <p:nvPr/>
        </p:nvSpPr>
        <p:spPr>
          <a:xfrm>
            <a:off x="5105400" y="1295400"/>
            <a:ext cx="5943599" cy="1752600"/>
          </a:xfrm>
          <a:prstGeom prst="roundRect">
            <a:avLst/>
          </a:prstGeom>
          <a:solidFill>
            <a:schemeClr val="bg1"/>
          </a:solidFill>
          <a:ln>
            <a:solidFill>
              <a:srgbClr val="F17F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EFEFE"/>
              </a:clrFrom>
              <a:clrTo>
                <a:srgbClr val="FEFEFE">
                  <a:alpha val="0"/>
                </a:srgbClr>
              </a:clrTo>
            </a:clrChange>
            <a:extLst>
              <a:ext uri="{BEBA8EAE-BF5A-486C-A8C5-ECC9F3942E4B}">
                <a14:imgProps xmlns:a14="http://schemas.microsoft.com/office/drawing/2010/main">
                  <a14:imgLayer r:embed="rId3">
                    <a14:imgEffect>
                      <a14:sharpenSoften amount="12000"/>
                    </a14:imgEffect>
                    <a14:imgEffect>
                      <a14:brightnessContrast bright="3000"/>
                    </a14:imgEffect>
                  </a14:imgLayer>
                </a14:imgProps>
              </a:ext>
            </a:extLst>
          </a:blip>
          <a:stretch>
            <a:fillRect/>
          </a:stretch>
        </p:blipFill>
        <p:spPr>
          <a:xfrm>
            <a:off x="7115986" y="3684509"/>
            <a:ext cx="1963910" cy="2763376"/>
          </a:xfrm>
          <a:prstGeom prst="rect">
            <a:avLst/>
          </a:prstGeom>
        </p:spPr>
      </p:pic>
      <p:sp>
        <p:nvSpPr>
          <p:cNvPr id="14" name="object 14"/>
          <p:cNvSpPr txBox="1"/>
          <p:nvPr/>
        </p:nvSpPr>
        <p:spPr>
          <a:xfrm>
            <a:off x="339158" y="217588"/>
            <a:ext cx="2663825" cy="446917"/>
          </a:xfrm>
          <a:prstGeom prst="rect">
            <a:avLst/>
          </a:prstGeom>
        </p:spPr>
        <p:txBody>
          <a:bodyPr vert="horz" wrap="square" lIns="0" tIns="15875" rIns="0" bIns="0" rtlCol="0">
            <a:spAutoFit/>
          </a:bodyPr>
          <a:lstStyle/>
          <a:p>
            <a:pPr marL="12700">
              <a:lnSpc>
                <a:spcPct val="100000"/>
              </a:lnSpc>
              <a:spcBef>
                <a:spcPts val="125"/>
              </a:spcBef>
            </a:pPr>
            <a:r>
              <a:rPr sz="2800" b="1" dirty="0">
                <a:solidFill>
                  <a:srgbClr val="5D4970"/>
                </a:solidFill>
                <a:latin typeface="Lucida Grande"/>
                <a:ea typeface="+mj-ea"/>
                <a:cs typeface="Arial"/>
              </a:rPr>
              <a:t>DevOps Tools</a:t>
            </a:r>
          </a:p>
        </p:txBody>
      </p:sp>
      <p:sp>
        <p:nvSpPr>
          <p:cNvPr id="22" name="object 22"/>
          <p:cNvSpPr txBox="1"/>
          <p:nvPr/>
        </p:nvSpPr>
        <p:spPr>
          <a:xfrm>
            <a:off x="5274183" y="1549384"/>
            <a:ext cx="5644515" cy="1016560"/>
          </a:xfrm>
          <a:prstGeom prst="rect">
            <a:avLst/>
          </a:prstGeom>
        </p:spPr>
        <p:txBody>
          <a:bodyPr vert="horz" wrap="square" lIns="0" tIns="44450" rIns="0" bIns="0" rtlCol="0">
            <a:spAutoFit/>
          </a:bodyPr>
          <a:lstStyle/>
          <a:p>
            <a:pPr algn="ctr">
              <a:lnSpc>
                <a:spcPct val="100000"/>
              </a:lnSpc>
              <a:spcBef>
                <a:spcPts val="350"/>
              </a:spcBef>
            </a:pPr>
            <a:r>
              <a:rPr sz="1400" b="1" dirty="0">
                <a:solidFill>
                  <a:schemeClr val="tx1"/>
                </a:solidFill>
                <a:latin typeface="Lucida Grande"/>
                <a:cs typeface="Arial"/>
              </a:rPr>
              <a:t>Jenkins is an open source automation server written in Java.</a:t>
            </a:r>
          </a:p>
          <a:p>
            <a:pPr marR="14604" algn="ctr">
              <a:lnSpc>
                <a:spcPct val="100000"/>
              </a:lnSpc>
              <a:spcBef>
                <a:spcPts val="254"/>
              </a:spcBef>
            </a:pPr>
            <a:r>
              <a:rPr sz="1400" b="1" dirty="0">
                <a:solidFill>
                  <a:schemeClr val="tx1"/>
                </a:solidFill>
                <a:latin typeface="Lucida Grande"/>
                <a:cs typeface="Arial"/>
              </a:rPr>
              <a:t>Jenkins helps to automate the non-human part of the</a:t>
            </a:r>
          </a:p>
          <a:p>
            <a:pPr marL="37465" marR="27940" algn="ctr">
              <a:lnSpc>
                <a:spcPct val="119100"/>
              </a:lnSpc>
              <a:spcBef>
                <a:spcPts val="105"/>
              </a:spcBef>
            </a:pPr>
            <a:r>
              <a:rPr sz="1400" b="1" dirty="0">
                <a:solidFill>
                  <a:schemeClr val="tx1"/>
                </a:solidFill>
                <a:latin typeface="Lucida Grande"/>
                <a:cs typeface="Arial"/>
              </a:rPr>
              <a:t>software development process, with continuous integration and facilitating technical aspects of continuous delivery</a:t>
            </a:r>
          </a:p>
        </p:txBody>
      </p:sp>
      <p:sp>
        <p:nvSpPr>
          <p:cNvPr id="24" name="Rectangle: Rounded Corners 23">
            <a:extLst>
              <a:ext uri="{FF2B5EF4-FFF2-40B4-BE49-F238E27FC236}">
                <a16:creationId xmlns:a16="http://schemas.microsoft.com/office/drawing/2014/main" id="{4D0843A4-D7EF-1719-4BE2-6A490C24EB3A}"/>
              </a:ext>
            </a:extLst>
          </p:cNvPr>
          <p:cNvSpPr/>
          <p:nvPr/>
        </p:nvSpPr>
        <p:spPr>
          <a:xfrm>
            <a:off x="341020" y="1639468"/>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25" name="Rectangle: Rounded Corners 24">
            <a:extLst>
              <a:ext uri="{FF2B5EF4-FFF2-40B4-BE49-F238E27FC236}">
                <a16:creationId xmlns:a16="http://schemas.microsoft.com/office/drawing/2014/main" id="{5D298FD2-F561-587D-A351-9C25F4251564}"/>
              </a:ext>
            </a:extLst>
          </p:cNvPr>
          <p:cNvSpPr/>
          <p:nvPr/>
        </p:nvSpPr>
        <p:spPr>
          <a:xfrm>
            <a:off x="351087" y="2558152"/>
            <a:ext cx="3297764" cy="567813"/>
          </a:xfrm>
          <a:prstGeom prst="roundRect">
            <a:avLst/>
          </a:prstGeom>
          <a:solidFill>
            <a:schemeClr val="bg1"/>
          </a:solidFill>
          <a:ln>
            <a:solidFill>
              <a:srgbClr val="00B050"/>
            </a:solidFill>
          </a:ln>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26" name="Rectangle: Rounded Corners 25">
            <a:extLst>
              <a:ext uri="{FF2B5EF4-FFF2-40B4-BE49-F238E27FC236}">
                <a16:creationId xmlns:a16="http://schemas.microsoft.com/office/drawing/2014/main" id="{4CFA9551-06CA-892B-05FB-2ACCC410094C}"/>
              </a:ext>
            </a:extLst>
          </p:cNvPr>
          <p:cNvSpPr/>
          <p:nvPr/>
        </p:nvSpPr>
        <p:spPr>
          <a:xfrm>
            <a:off x="335986" y="3476836"/>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27" name="Rectangle: Rounded Corners 26">
            <a:extLst>
              <a:ext uri="{FF2B5EF4-FFF2-40B4-BE49-F238E27FC236}">
                <a16:creationId xmlns:a16="http://schemas.microsoft.com/office/drawing/2014/main" id="{E0FC1E38-D167-1439-61A2-F4FBC525B5A9}"/>
              </a:ext>
            </a:extLst>
          </p:cNvPr>
          <p:cNvSpPr/>
          <p:nvPr/>
        </p:nvSpPr>
        <p:spPr>
          <a:xfrm>
            <a:off x="346054" y="4395520"/>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28" name="Rectangle: Rounded Corners 27">
            <a:extLst>
              <a:ext uri="{FF2B5EF4-FFF2-40B4-BE49-F238E27FC236}">
                <a16:creationId xmlns:a16="http://schemas.microsoft.com/office/drawing/2014/main" id="{A5982413-64E0-F5D8-B294-F6BF296350DE}"/>
              </a:ext>
            </a:extLst>
          </p:cNvPr>
          <p:cNvSpPr/>
          <p:nvPr/>
        </p:nvSpPr>
        <p:spPr>
          <a:xfrm>
            <a:off x="330952" y="5314205"/>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pic>
        <p:nvPicPr>
          <p:cNvPr id="3" name="object 3"/>
          <p:cNvPicPr/>
          <p:nvPr/>
        </p:nvPicPr>
        <p:blipFill>
          <a:blip r:embed="rId2" cstate="print">
            <a:clrChange>
              <a:clrFrom>
                <a:srgbClr val="FFFFFF"/>
              </a:clrFrom>
              <a:clrTo>
                <a:srgbClr val="FFFFFF">
                  <a:alpha val="0"/>
                </a:srgbClr>
              </a:clrTo>
            </a:clrChange>
          </a:blip>
          <a:stretch>
            <a:fillRect/>
          </a:stretch>
        </p:blipFill>
        <p:spPr>
          <a:xfrm>
            <a:off x="4539948" y="4119486"/>
            <a:ext cx="2142448" cy="1611969"/>
          </a:xfrm>
          <a:prstGeom prst="rect">
            <a:avLst/>
          </a:prstGeom>
        </p:spPr>
      </p:pic>
      <p:sp>
        <p:nvSpPr>
          <p:cNvPr id="10" name="object 10"/>
          <p:cNvSpPr txBox="1"/>
          <p:nvPr/>
        </p:nvSpPr>
        <p:spPr>
          <a:xfrm>
            <a:off x="339158" y="217588"/>
            <a:ext cx="2663825" cy="446917"/>
          </a:xfrm>
          <a:prstGeom prst="rect">
            <a:avLst/>
          </a:prstGeom>
        </p:spPr>
        <p:txBody>
          <a:bodyPr vert="horz" wrap="square" lIns="0" tIns="15875" rIns="0" bIns="0" rtlCol="0">
            <a:spAutoFit/>
          </a:bodyPr>
          <a:lstStyle/>
          <a:p>
            <a:pPr marL="12700">
              <a:lnSpc>
                <a:spcPct val="100000"/>
              </a:lnSpc>
              <a:spcBef>
                <a:spcPts val="125"/>
              </a:spcBef>
            </a:pPr>
            <a:r>
              <a:rPr sz="2800" b="1" dirty="0">
                <a:solidFill>
                  <a:srgbClr val="5D4970"/>
                </a:solidFill>
                <a:latin typeface="Lucida Grande"/>
                <a:cs typeface="Arial"/>
              </a:rPr>
              <a:t>DevOps Tools</a:t>
            </a:r>
            <a:endParaRPr sz="2800" dirty="0">
              <a:latin typeface="Lucida Grande"/>
              <a:cs typeface="Arial"/>
            </a:endParaRPr>
          </a:p>
        </p:txBody>
      </p:sp>
      <p:sp>
        <p:nvSpPr>
          <p:cNvPr id="15" name="object 15"/>
          <p:cNvSpPr txBox="1"/>
          <p:nvPr/>
        </p:nvSpPr>
        <p:spPr>
          <a:xfrm>
            <a:off x="6620596" y="1420169"/>
            <a:ext cx="2675047" cy="286385"/>
          </a:xfrm>
          <a:prstGeom prst="rect">
            <a:avLst/>
          </a:prstGeom>
        </p:spPr>
        <p:txBody>
          <a:bodyPr vert="horz" wrap="square" lIns="0" tIns="13970" rIns="0" bIns="0" rtlCol="0">
            <a:spAutoFit/>
          </a:bodyPr>
          <a:lstStyle/>
          <a:p>
            <a:pPr marL="12700">
              <a:lnSpc>
                <a:spcPct val="100000"/>
              </a:lnSpc>
              <a:spcBef>
                <a:spcPts val="110"/>
              </a:spcBef>
            </a:pPr>
            <a:r>
              <a:rPr sz="1700" dirty="0">
                <a:solidFill>
                  <a:srgbClr val="31596E"/>
                </a:solidFill>
                <a:latin typeface="Lucida Grande"/>
                <a:cs typeface="Arial"/>
              </a:rPr>
              <a:t>Continuous Deployment</a:t>
            </a:r>
            <a:endParaRPr sz="1700">
              <a:latin typeface="Lucida Grande"/>
              <a:cs typeface="Arial"/>
            </a:endParaRPr>
          </a:p>
        </p:txBody>
      </p:sp>
      <p:sp>
        <p:nvSpPr>
          <p:cNvPr id="16" name="object 16"/>
          <p:cNvSpPr txBox="1"/>
          <p:nvPr/>
        </p:nvSpPr>
        <p:spPr>
          <a:xfrm>
            <a:off x="4941008" y="3236834"/>
            <a:ext cx="1535990" cy="503984"/>
          </a:xfrm>
          <a:prstGeom prst="rect">
            <a:avLst/>
          </a:prstGeom>
        </p:spPr>
        <p:txBody>
          <a:bodyPr vert="horz" wrap="square" lIns="0" tIns="13970" rIns="0" bIns="0" rtlCol="0">
            <a:spAutoFit/>
          </a:bodyPr>
          <a:lstStyle/>
          <a:p>
            <a:pPr marL="17780">
              <a:lnSpc>
                <a:spcPct val="100000"/>
              </a:lnSpc>
              <a:spcBef>
                <a:spcPts val="110"/>
              </a:spcBef>
            </a:pPr>
            <a:r>
              <a:rPr sz="1500" dirty="0">
                <a:solidFill>
                  <a:srgbClr val="444444"/>
                </a:solidFill>
                <a:latin typeface="Lucida Grande"/>
                <a:cs typeface="Times New Roman"/>
              </a:rPr>
              <a:t>Virtualization </a:t>
            </a:r>
            <a:r>
              <a:rPr sz="1600" dirty="0">
                <a:solidFill>
                  <a:srgbClr val="2F2F2F"/>
                </a:solidFill>
                <a:latin typeface="Lucida Grande"/>
                <a:cs typeface="Times New Roman"/>
              </a:rPr>
              <a:t>&amp;</a:t>
            </a:r>
            <a:endParaRPr sz="1600">
              <a:latin typeface="Lucida Grande"/>
              <a:cs typeface="Times New Roman"/>
            </a:endParaRPr>
          </a:p>
          <a:p>
            <a:pPr marL="12700">
              <a:lnSpc>
                <a:spcPct val="100000"/>
              </a:lnSpc>
              <a:spcBef>
                <a:spcPts val="95"/>
              </a:spcBef>
            </a:pPr>
            <a:r>
              <a:rPr sz="1500" dirty="0">
                <a:solidFill>
                  <a:srgbClr val="2F2F2F"/>
                </a:solidFill>
                <a:latin typeface="Lucida Grande"/>
                <a:cs typeface="Times New Roman"/>
              </a:rPr>
              <a:t>Conta</a:t>
            </a:r>
            <a:r>
              <a:rPr sz="1500" dirty="0">
                <a:solidFill>
                  <a:srgbClr val="5B5B5B"/>
                </a:solidFill>
                <a:latin typeface="Lucida Grande"/>
                <a:cs typeface="Times New Roman"/>
              </a:rPr>
              <a:t>i</a:t>
            </a:r>
            <a:r>
              <a:rPr sz="1500" dirty="0">
                <a:solidFill>
                  <a:srgbClr val="2F2F2F"/>
                </a:solidFill>
                <a:latin typeface="Lucida Grande"/>
                <a:cs typeface="Times New Roman"/>
              </a:rPr>
              <a:t>ner</a:t>
            </a:r>
            <a:r>
              <a:rPr sz="1500" dirty="0">
                <a:solidFill>
                  <a:srgbClr val="5B5B5B"/>
                </a:solidFill>
                <a:latin typeface="Lucida Grande"/>
                <a:cs typeface="Times New Roman"/>
              </a:rPr>
              <a:t>i</a:t>
            </a:r>
            <a:r>
              <a:rPr sz="1500" dirty="0">
                <a:solidFill>
                  <a:srgbClr val="2F2F2F"/>
                </a:solidFill>
                <a:latin typeface="Lucida Grande"/>
                <a:cs typeface="Times New Roman"/>
              </a:rPr>
              <a:t>zat</a:t>
            </a:r>
            <a:r>
              <a:rPr sz="1500" dirty="0">
                <a:solidFill>
                  <a:srgbClr val="5B5B5B"/>
                </a:solidFill>
                <a:latin typeface="Lucida Grande"/>
                <a:cs typeface="Times New Roman"/>
              </a:rPr>
              <a:t>i</a:t>
            </a:r>
            <a:r>
              <a:rPr sz="1500" dirty="0">
                <a:solidFill>
                  <a:srgbClr val="212121"/>
                </a:solidFill>
                <a:latin typeface="Lucida Grande"/>
                <a:cs typeface="Times New Roman"/>
              </a:rPr>
              <a:t>on</a:t>
            </a:r>
            <a:endParaRPr sz="1500">
              <a:latin typeface="Lucida Grande"/>
              <a:cs typeface="Times New Roman"/>
            </a:endParaRPr>
          </a:p>
        </p:txBody>
      </p:sp>
      <p:sp>
        <p:nvSpPr>
          <p:cNvPr id="17" name="object 17"/>
          <p:cNvSpPr txBox="1"/>
          <p:nvPr/>
        </p:nvSpPr>
        <p:spPr>
          <a:xfrm>
            <a:off x="9927300" y="3249628"/>
            <a:ext cx="1279401" cy="483915"/>
          </a:xfrm>
          <a:prstGeom prst="rect">
            <a:avLst/>
          </a:prstGeom>
        </p:spPr>
        <p:txBody>
          <a:bodyPr vert="horz" wrap="square" lIns="0" tIns="12065" rIns="0" bIns="0" rtlCol="0">
            <a:spAutoFit/>
          </a:bodyPr>
          <a:lstStyle/>
          <a:p>
            <a:pPr marL="29209" marR="5080" indent="-17145">
              <a:lnSpc>
                <a:spcPct val="106300"/>
              </a:lnSpc>
              <a:spcBef>
                <a:spcPts val="95"/>
              </a:spcBef>
            </a:pPr>
            <a:r>
              <a:rPr sz="1500" dirty="0">
                <a:solidFill>
                  <a:srgbClr val="2F2F2F"/>
                </a:solidFill>
                <a:latin typeface="Lucida Grande"/>
                <a:cs typeface="Times New Roman"/>
              </a:rPr>
              <a:t>Configurat</a:t>
            </a:r>
            <a:r>
              <a:rPr sz="1500" dirty="0">
                <a:solidFill>
                  <a:srgbClr val="5B5B5B"/>
                </a:solidFill>
                <a:latin typeface="Lucida Grande"/>
                <a:cs typeface="Times New Roman"/>
              </a:rPr>
              <a:t>i</a:t>
            </a:r>
            <a:r>
              <a:rPr sz="1500" dirty="0">
                <a:solidFill>
                  <a:srgbClr val="212121"/>
                </a:solidFill>
                <a:latin typeface="Lucida Grande"/>
                <a:cs typeface="Times New Roman"/>
              </a:rPr>
              <a:t>on </a:t>
            </a:r>
            <a:r>
              <a:rPr sz="1500" dirty="0">
                <a:solidFill>
                  <a:srgbClr val="444444"/>
                </a:solidFill>
                <a:latin typeface="Lucida Grande"/>
                <a:cs typeface="Times New Roman"/>
              </a:rPr>
              <a:t>Management</a:t>
            </a:r>
            <a:endParaRPr sz="1500" dirty="0">
              <a:latin typeface="Lucida Grande"/>
              <a:cs typeface="Times New Roman"/>
            </a:endParaRPr>
          </a:p>
        </p:txBody>
      </p:sp>
      <p:sp>
        <p:nvSpPr>
          <p:cNvPr id="18" name="object 18"/>
          <p:cNvSpPr txBox="1"/>
          <p:nvPr/>
        </p:nvSpPr>
        <p:spPr>
          <a:xfrm>
            <a:off x="8498489" y="4010835"/>
            <a:ext cx="2683510" cy="724535"/>
          </a:xfrm>
          <a:prstGeom prst="rect">
            <a:avLst/>
          </a:prstGeom>
        </p:spPr>
        <p:txBody>
          <a:bodyPr vert="horz" wrap="square" lIns="0" tIns="16510" rIns="0" bIns="0" rtlCol="0">
            <a:spAutoFit/>
          </a:bodyPr>
          <a:lstStyle/>
          <a:p>
            <a:pPr marL="12700">
              <a:lnSpc>
                <a:spcPct val="100000"/>
              </a:lnSpc>
              <a:spcBef>
                <a:spcPts val="130"/>
              </a:spcBef>
            </a:pPr>
            <a:r>
              <a:rPr sz="4550" b="1" spc="415" dirty="0">
                <a:solidFill>
                  <a:srgbClr val="F4B128"/>
                </a:solidFill>
                <a:latin typeface="Arial"/>
                <a:cs typeface="Arial"/>
              </a:rPr>
              <a:t>&gt;</a:t>
            </a:r>
            <a:r>
              <a:rPr sz="4550" b="1" spc="415" dirty="0">
                <a:solidFill>
                  <a:srgbClr val="212121"/>
                </a:solidFill>
                <a:latin typeface="Arial"/>
                <a:cs typeface="Arial"/>
              </a:rPr>
              <a:t>puppet</a:t>
            </a:r>
            <a:endParaRPr sz="4550">
              <a:latin typeface="Arial"/>
              <a:cs typeface="Arial"/>
            </a:endParaRPr>
          </a:p>
        </p:txBody>
      </p:sp>
      <p:cxnSp>
        <p:nvCxnSpPr>
          <p:cNvPr id="24" name="Straight Connector 23">
            <a:extLst>
              <a:ext uri="{FF2B5EF4-FFF2-40B4-BE49-F238E27FC236}">
                <a16:creationId xmlns:a16="http://schemas.microsoft.com/office/drawing/2014/main" id="{F56208B9-50B2-DB29-5421-D8EE466F6654}"/>
              </a:ext>
            </a:extLst>
          </p:cNvPr>
          <p:cNvCxnSpPr>
            <a:cxnSpLocks/>
          </p:cNvCxnSpPr>
          <p:nvPr/>
        </p:nvCxnSpPr>
        <p:spPr>
          <a:xfrm>
            <a:off x="5638800" y="2209800"/>
            <a:ext cx="4343400"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A8692883-41CA-1473-9E99-A98045F2EA54}"/>
              </a:ext>
            </a:extLst>
          </p:cNvPr>
          <p:cNvCxnSpPr/>
          <p:nvPr/>
        </p:nvCxnSpPr>
        <p:spPr>
          <a:xfrm>
            <a:off x="5638800" y="2209800"/>
            <a:ext cx="0" cy="457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114601F-DD70-4A87-2FF3-EB86D123ADEA}"/>
              </a:ext>
            </a:extLst>
          </p:cNvPr>
          <p:cNvCxnSpPr/>
          <p:nvPr/>
        </p:nvCxnSpPr>
        <p:spPr>
          <a:xfrm>
            <a:off x="9982200" y="2209800"/>
            <a:ext cx="0" cy="457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EA8A1E3A-233E-D51E-1985-14E09192A29E}"/>
              </a:ext>
            </a:extLst>
          </p:cNvPr>
          <p:cNvCxnSpPr/>
          <p:nvPr/>
        </p:nvCxnSpPr>
        <p:spPr>
          <a:xfrm>
            <a:off x="7696200" y="1905000"/>
            <a:ext cx="0" cy="304800"/>
          </a:xfrm>
          <a:prstGeom prst="line">
            <a:avLst/>
          </a:prstGeom>
        </p:spPr>
        <p:style>
          <a:lnRef idx="2">
            <a:schemeClr val="dk1"/>
          </a:lnRef>
          <a:fillRef idx="0">
            <a:schemeClr val="dk1"/>
          </a:fillRef>
          <a:effectRef idx="1">
            <a:schemeClr val="dk1"/>
          </a:effectRef>
          <a:fontRef idx="minor">
            <a:schemeClr val="tx1"/>
          </a:fontRef>
        </p:style>
      </p:cxnSp>
      <p:sp>
        <p:nvSpPr>
          <p:cNvPr id="33" name="Oval 32">
            <a:extLst>
              <a:ext uri="{FF2B5EF4-FFF2-40B4-BE49-F238E27FC236}">
                <a16:creationId xmlns:a16="http://schemas.microsoft.com/office/drawing/2014/main" id="{DB3FF0C4-E7A2-6375-68A8-A22249073353}"/>
              </a:ext>
            </a:extLst>
          </p:cNvPr>
          <p:cNvSpPr/>
          <p:nvPr/>
        </p:nvSpPr>
        <p:spPr>
          <a:xfrm>
            <a:off x="10129264" y="4854742"/>
            <a:ext cx="914394" cy="914399"/>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4400" dirty="0"/>
              <a:t>A</a:t>
            </a:r>
          </a:p>
        </p:txBody>
      </p:sp>
      <p:sp>
        <p:nvSpPr>
          <p:cNvPr id="34" name="Rectangle: Rounded Corners 33">
            <a:extLst>
              <a:ext uri="{FF2B5EF4-FFF2-40B4-BE49-F238E27FC236}">
                <a16:creationId xmlns:a16="http://schemas.microsoft.com/office/drawing/2014/main" id="{A68D9359-AA2D-0669-2092-8BA81CC303A7}"/>
              </a:ext>
            </a:extLst>
          </p:cNvPr>
          <p:cNvSpPr/>
          <p:nvPr/>
        </p:nvSpPr>
        <p:spPr>
          <a:xfrm>
            <a:off x="341020" y="1639468"/>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35" name="Rectangle: Rounded Corners 34">
            <a:extLst>
              <a:ext uri="{FF2B5EF4-FFF2-40B4-BE49-F238E27FC236}">
                <a16:creationId xmlns:a16="http://schemas.microsoft.com/office/drawing/2014/main" id="{195F0258-4F26-7998-D325-144E8B53D76A}"/>
              </a:ext>
            </a:extLst>
          </p:cNvPr>
          <p:cNvSpPr/>
          <p:nvPr/>
        </p:nvSpPr>
        <p:spPr>
          <a:xfrm>
            <a:off x="351087" y="2558152"/>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36" name="Rectangle: Rounded Corners 35">
            <a:extLst>
              <a:ext uri="{FF2B5EF4-FFF2-40B4-BE49-F238E27FC236}">
                <a16:creationId xmlns:a16="http://schemas.microsoft.com/office/drawing/2014/main" id="{CFCC3EBC-CEED-83F2-4323-5BD460E708C4}"/>
              </a:ext>
            </a:extLst>
          </p:cNvPr>
          <p:cNvSpPr/>
          <p:nvPr/>
        </p:nvSpPr>
        <p:spPr>
          <a:xfrm>
            <a:off x="335986" y="3476836"/>
            <a:ext cx="3297764" cy="567813"/>
          </a:xfrm>
          <a:prstGeom prst="roundRect">
            <a:avLst/>
          </a:prstGeom>
          <a:solidFill>
            <a:schemeClr val="bg1"/>
          </a:solidFill>
          <a:ln>
            <a:solidFill>
              <a:srgbClr val="7030A0"/>
            </a:solidFill>
          </a:ln>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37" name="Rectangle: Rounded Corners 36">
            <a:extLst>
              <a:ext uri="{FF2B5EF4-FFF2-40B4-BE49-F238E27FC236}">
                <a16:creationId xmlns:a16="http://schemas.microsoft.com/office/drawing/2014/main" id="{4F2BD437-4820-3AD2-1BB5-F19C324E5BC9}"/>
              </a:ext>
            </a:extLst>
          </p:cNvPr>
          <p:cNvSpPr/>
          <p:nvPr/>
        </p:nvSpPr>
        <p:spPr>
          <a:xfrm>
            <a:off x="346054" y="4395520"/>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38" name="Rectangle: Rounded Corners 37">
            <a:extLst>
              <a:ext uri="{FF2B5EF4-FFF2-40B4-BE49-F238E27FC236}">
                <a16:creationId xmlns:a16="http://schemas.microsoft.com/office/drawing/2014/main" id="{C75298FA-36D9-EDBD-F298-399DC749FAF1}"/>
              </a:ext>
            </a:extLst>
          </p:cNvPr>
          <p:cNvSpPr/>
          <p:nvPr/>
        </p:nvSpPr>
        <p:spPr>
          <a:xfrm>
            <a:off x="330952" y="5314205"/>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47632D01-0388-AB70-4EC3-60BA44A78766}"/>
              </a:ext>
            </a:extLst>
          </p:cNvPr>
          <p:cNvSpPr/>
          <p:nvPr/>
        </p:nvSpPr>
        <p:spPr>
          <a:xfrm>
            <a:off x="5105400" y="1295400"/>
            <a:ext cx="5943599" cy="1752600"/>
          </a:xfrm>
          <a:prstGeom prst="roundRect">
            <a:avLst/>
          </a:prstGeom>
          <a:solidFill>
            <a:schemeClr val="bg1"/>
          </a:solidFill>
          <a:ln>
            <a:solidFill>
              <a:srgbClr val="F17F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8FCFD"/>
              </a:clrFrom>
              <a:clrTo>
                <a:srgbClr val="F8FCFD">
                  <a:alpha val="0"/>
                </a:srgbClr>
              </a:clrTo>
            </a:clrChange>
          </a:blip>
          <a:stretch>
            <a:fillRect/>
          </a:stretch>
        </p:blipFill>
        <p:spPr>
          <a:xfrm>
            <a:off x="7626093" y="4247420"/>
            <a:ext cx="1963910" cy="1944598"/>
          </a:xfrm>
          <a:prstGeom prst="rect">
            <a:avLst/>
          </a:prstGeom>
        </p:spPr>
      </p:pic>
      <p:sp>
        <p:nvSpPr>
          <p:cNvPr id="10" name="object 10"/>
          <p:cNvSpPr txBox="1">
            <a:spLocks noGrp="1"/>
          </p:cNvSpPr>
          <p:nvPr>
            <p:ph type="title"/>
          </p:nvPr>
        </p:nvSpPr>
        <p:spPr>
          <a:xfrm>
            <a:off x="339158" y="217588"/>
            <a:ext cx="3394641" cy="446917"/>
          </a:xfrm>
          <a:prstGeom prst="rect">
            <a:avLst/>
          </a:prstGeom>
        </p:spPr>
        <p:txBody>
          <a:bodyPr vert="horz" wrap="square" lIns="0" tIns="15875" rIns="0" bIns="0" rtlCol="0">
            <a:spAutoFit/>
          </a:bodyPr>
          <a:lstStyle/>
          <a:p>
            <a:pPr marL="12700">
              <a:lnSpc>
                <a:spcPct val="100000"/>
              </a:lnSpc>
              <a:spcBef>
                <a:spcPts val="125"/>
              </a:spcBef>
            </a:pPr>
            <a:r>
              <a:rPr sz="2800" dirty="0">
                <a:solidFill>
                  <a:srgbClr val="5D4970"/>
                </a:solidFill>
                <a:latin typeface="Lucida Grande"/>
                <a:cs typeface="Arial"/>
              </a:rPr>
              <a:t>DevOps Tools</a:t>
            </a:r>
            <a:endParaRPr sz="2800" dirty="0">
              <a:latin typeface="Lucida Grande"/>
              <a:cs typeface="Arial"/>
            </a:endParaRPr>
          </a:p>
        </p:txBody>
      </p:sp>
      <p:sp>
        <p:nvSpPr>
          <p:cNvPr id="18" name="object 18"/>
          <p:cNvSpPr txBox="1"/>
          <p:nvPr/>
        </p:nvSpPr>
        <p:spPr>
          <a:xfrm>
            <a:off x="5286056" y="1577389"/>
            <a:ext cx="5582285" cy="1035155"/>
          </a:xfrm>
          <a:prstGeom prst="rect">
            <a:avLst/>
          </a:prstGeom>
        </p:spPr>
        <p:txBody>
          <a:bodyPr vert="horz" wrap="square" lIns="0" tIns="5715" rIns="0" bIns="0" rtlCol="0">
            <a:spAutoFit/>
          </a:bodyPr>
          <a:lstStyle/>
          <a:p>
            <a:pPr marL="12065" marR="5080" algn="ctr">
              <a:lnSpc>
                <a:spcPct val="116399"/>
              </a:lnSpc>
              <a:spcBef>
                <a:spcPts val="45"/>
              </a:spcBef>
            </a:pPr>
            <a:r>
              <a:rPr sz="1400" b="1" dirty="0">
                <a:solidFill>
                  <a:schemeClr val="tx1"/>
                </a:solidFill>
                <a:latin typeface="Lucida Grande"/>
                <a:cs typeface="Arial"/>
              </a:rPr>
              <a:t>Selenium is a portable sohware-testing framework used for web applications. It is an open source tool which is used for automating the tests carried out on web browsers (Web</a:t>
            </a:r>
          </a:p>
          <a:p>
            <a:pPr marR="102235" algn="ctr">
              <a:lnSpc>
                <a:spcPct val="100000"/>
              </a:lnSpc>
              <a:spcBef>
                <a:spcPts val="459"/>
              </a:spcBef>
            </a:pPr>
            <a:r>
              <a:rPr sz="1400" b="1" dirty="0">
                <a:solidFill>
                  <a:schemeClr val="tx1"/>
                </a:solidFill>
                <a:latin typeface="Lucida Grande"/>
                <a:cs typeface="Arial"/>
              </a:rPr>
              <a:t>applications are tested using any web browser).</a:t>
            </a:r>
          </a:p>
        </p:txBody>
      </p:sp>
      <p:sp>
        <p:nvSpPr>
          <p:cNvPr id="21" name="Rectangle: Rounded Corners 20">
            <a:extLst>
              <a:ext uri="{FF2B5EF4-FFF2-40B4-BE49-F238E27FC236}">
                <a16:creationId xmlns:a16="http://schemas.microsoft.com/office/drawing/2014/main" id="{4C9D4FB4-4988-4273-2ADB-70949288EA9C}"/>
              </a:ext>
            </a:extLst>
          </p:cNvPr>
          <p:cNvSpPr/>
          <p:nvPr/>
        </p:nvSpPr>
        <p:spPr>
          <a:xfrm>
            <a:off x="341020" y="1639468"/>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22" name="Rectangle: Rounded Corners 21">
            <a:extLst>
              <a:ext uri="{FF2B5EF4-FFF2-40B4-BE49-F238E27FC236}">
                <a16:creationId xmlns:a16="http://schemas.microsoft.com/office/drawing/2014/main" id="{AF23BF3E-3AA4-0959-C7DA-9D9DB19672BD}"/>
              </a:ext>
            </a:extLst>
          </p:cNvPr>
          <p:cNvSpPr/>
          <p:nvPr/>
        </p:nvSpPr>
        <p:spPr>
          <a:xfrm>
            <a:off x="351087" y="2558152"/>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23" name="Rectangle: Rounded Corners 22">
            <a:extLst>
              <a:ext uri="{FF2B5EF4-FFF2-40B4-BE49-F238E27FC236}">
                <a16:creationId xmlns:a16="http://schemas.microsoft.com/office/drawing/2014/main" id="{9861E068-E2B6-D215-F5BE-63486EA51D55}"/>
              </a:ext>
            </a:extLst>
          </p:cNvPr>
          <p:cNvSpPr/>
          <p:nvPr/>
        </p:nvSpPr>
        <p:spPr>
          <a:xfrm>
            <a:off x="335986" y="3476836"/>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24" name="Rectangle: Rounded Corners 23">
            <a:extLst>
              <a:ext uri="{FF2B5EF4-FFF2-40B4-BE49-F238E27FC236}">
                <a16:creationId xmlns:a16="http://schemas.microsoft.com/office/drawing/2014/main" id="{F05DC7C9-320F-332B-F1BE-7C35C8912332}"/>
              </a:ext>
            </a:extLst>
          </p:cNvPr>
          <p:cNvSpPr/>
          <p:nvPr/>
        </p:nvSpPr>
        <p:spPr>
          <a:xfrm>
            <a:off x="346054" y="4395520"/>
            <a:ext cx="3297764" cy="567813"/>
          </a:xfrm>
          <a:prstGeom prst="roundRect">
            <a:avLst/>
          </a:prstGeom>
          <a:solidFill>
            <a:schemeClr val="bg1"/>
          </a:solidFill>
          <a:ln>
            <a:solidFill>
              <a:schemeClr val="accent1">
                <a:lumMod val="75000"/>
              </a:schemeClr>
            </a:solidFill>
          </a:ln>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25" name="Rectangle: Rounded Corners 24">
            <a:extLst>
              <a:ext uri="{FF2B5EF4-FFF2-40B4-BE49-F238E27FC236}">
                <a16:creationId xmlns:a16="http://schemas.microsoft.com/office/drawing/2014/main" id="{7DA9D59F-2107-455A-B27F-306E3B946824}"/>
              </a:ext>
            </a:extLst>
          </p:cNvPr>
          <p:cNvSpPr/>
          <p:nvPr/>
        </p:nvSpPr>
        <p:spPr>
          <a:xfrm>
            <a:off x="330952" y="5314205"/>
            <a:ext cx="3297764" cy="567813"/>
          </a:xfrm>
          <a:prstGeom prst="round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3F6B9C42-6631-F90B-656F-2BCB4B6BD1CD}"/>
              </a:ext>
            </a:extLst>
          </p:cNvPr>
          <p:cNvSpPr/>
          <p:nvPr/>
        </p:nvSpPr>
        <p:spPr>
          <a:xfrm>
            <a:off x="5105400" y="1295400"/>
            <a:ext cx="5943599" cy="1752600"/>
          </a:xfrm>
          <a:prstGeom prst="roundRect">
            <a:avLst/>
          </a:prstGeom>
          <a:solidFill>
            <a:schemeClr val="bg1"/>
          </a:solidFill>
          <a:ln>
            <a:solidFill>
              <a:srgbClr val="F17F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clrChange>
              <a:clrFrom>
                <a:srgbClr val="FFFFFF"/>
              </a:clrFrom>
              <a:clrTo>
                <a:srgbClr val="FFFFFF">
                  <a:alpha val="0"/>
                </a:srgbClr>
              </a:clrTo>
            </a:clrChange>
          </a:blip>
          <a:stretch>
            <a:fillRect/>
          </a:stretch>
        </p:blipFill>
        <p:spPr>
          <a:xfrm>
            <a:off x="6211271" y="4734600"/>
            <a:ext cx="744325" cy="849069"/>
          </a:xfrm>
          <a:prstGeom prst="rect">
            <a:avLst/>
          </a:prstGeom>
        </p:spPr>
      </p:pic>
      <p:pic>
        <p:nvPicPr>
          <p:cNvPr id="3" name="object 3"/>
          <p:cNvPicPr/>
          <p:nvPr/>
        </p:nvPicPr>
        <p:blipFill>
          <a:blip r:embed="rId3" cstate="print">
            <a:clrChange>
              <a:clrFrom>
                <a:srgbClr val="FFFFFF"/>
              </a:clrFrom>
              <a:clrTo>
                <a:srgbClr val="FFFFFF">
                  <a:alpha val="0"/>
                </a:srgbClr>
              </a:clrTo>
            </a:clrChange>
          </a:blip>
          <a:stretch>
            <a:fillRect/>
          </a:stretch>
        </p:blipFill>
        <p:spPr>
          <a:xfrm>
            <a:off x="7109596" y="4914706"/>
            <a:ext cx="667326" cy="617505"/>
          </a:xfrm>
          <a:prstGeom prst="rect">
            <a:avLst/>
          </a:prstGeom>
        </p:spPr>
      </p:pic>
      <p:pic>
        <p:nvPicPr>
          <p:cNvPr id="4" name="object 4"/>
          <p:cNvPicPr/>
          <p:nvPr/>
        </p:nvPicPr>
        <p:blipFill>
          <a:blip r:embed="rId4" cstate="print">
            <a:clrChange>
              <a:clrFrom>
                <a:srgbClr val="FFFFFF"/>
              </a:clrFrom>
              <a:clrTo>
                <a:srgbClr val="FFFFFF">
                  <a:alpha val="0"/>
                </a:srgbClr>
              </a:clrTo>
            </a:clrChange>
          </a:blip>
          <a:stretch>
            <a:fillRect/>
          </a:stretch>
        </p:blipFill>
        <p:spPr>
          <a:xfrm>
            <a:off x="7905254" y="4914706"/>
            <a:ext cx="641660" cy="823340"/>
          </a:xfrm>
          <a:prstGeom prst="rect">
            <a:avLst/>
          </a:prstGeom>
        </p:spPr>
      </p:pic>
      <p:sp>
        <p:nvSpPr>
          <p:cNvPr id="5" name="object 5"/>
          <p:cNvSpPr/>
          <p:nvPr/>
        </p:nvSpPr>
        <p:spPr>
          <a:xfrm>
            <a:off x="320830" y="5223457"/>
            <a:ext cx="0" cy="669290"/>
          </a:xfrm>
          <a:custGeom>
            <a:avLst/>
            <a:gdLst/>
            <a:ahLst/>
            <a:cxnLst/>
            <a:rect l="l" t="t" r="r" b="b"/>
            <a:pathLst>
              <a:path h="669289">
                <a:moveTo>
                  <a:pt x="0" y="668964"/>
                </a:moveTo>
                <a:lnTo>
                  <a:pt x="0" y="0"/>
                </a:lnTo>
              </a:path>
            </a:pathLst>
          </a:custGeom>
          <a:ln w="3175">
            <a:solidFill>
              <a:srgbClr val="C8E8F4"/>
            </a:solidFill>
          </a:ln>
        </p:spPr>
        <p:txBody>
          <a:bodyPr wrap="square" lIns="0" tIns="0" rIns="0" bIns="0" rtlCol="0"/>
          <a:lstStyle/>
          <a:p>
            <a:endParaRPr/>
          </a:p>
        </p:txBody>
      </p:sp>
      <p:sp>
        <p:nvSpPr>
          <p:cNvPr id="14" name="object 14"/>
          <p:cNvSpPr/>
          <p:nvPr/>
        </p:nvSpPr>
        <p:spPr>
          <a:xfrm>
            <a:off x="6159941" y="5647992"/>
            <a:ext cx="821690" cy="0"/>
          </a:xfrm>
          <a:custGeom>
            <a:avLst/>
            <a:gdLst/>
            <a:ahLst/>
            <a:cxnLst/>
            <a:rect l="l" t="t" r="r" b="b"/>
            <a:pathLst>
              <a:path w="821690">
                <a:moveTo>
                  <a:pt x="0" y="0"/>
                </a:moveTo>
                <a:lnTo>
                  <a:pt x="821325" y="0"/>
                </a:lnTo>
              </a:path>
            </a:pathLst>
          </a:custGeom>
          <a:ln w="77188">
            <a:solidFill>
              <a:srgbClr val="000000"/>
            </a:solidFill>
          </a:ln>
        </p:spPr>
        <p:txBody>
          <a:bodyPr wrap="square" lIns="0" tIns="0" rIns="0" bIns="0" rtlCol="0"/>
          <a:lstStyle/>
          <a:p>
            <a:endParaRPr/>
          </a:p>
        </p:txBody>
      </p:sp>
      <p:sp>
        <p:nvSpPr>
          <p:cNvPr id="28" name="object 28"/>
          <p:cNvSpPr txBox="1"/>
          <p:nvPr/>
        </p:nvSpPr>
        <p:spPr>
          <a:xfrm>
            <a:off x="5210135" y="1761958"/>
            <a:ext cx="5885180" cy="752642"/>
          </a:xfrm>
          <a:prstGeom prst="rect">
            <a:avLst/>
          </a:prstGeom>
        </p:spPr>
        <p:txBody>
          <a:bodyPr vert="horz" wrap="square" lIns="0" tIns="18415" rIns="0" bIns="0" rtlCol="0">
            <a:spAutoFit/>
          </a:bodyPr>
          <a:lstStyle/>
          <a:p>
            <a:pPr marL="12700" marR="5080" indent="-9525" algn="ctr">
              <a:lnSpc>
                <a:spcPct val="117100"/>
              </a:lnSpc>
              <a:spcBef>
                <a:spcPts val="145"/>
              </a:spcBef>
            </a:pPr>
            <a:r>
              <a:rPr sz="1400" b="1" dirty="0">
                <a:solidFill>
                  <a:schemeClr val="tx1"/>
                </a:solidFill>
                <a:latin typeface="Lucida Grande"/>
                <a:cs typeface="Arial"/>
              </a:rPr>
              <a:t>Nagios is an open-source devops tool which is used for monitoring systems, networks and infrastructure. It also offers monitoring and alerting services for any configurable event.</a:t>
            </a:r>
          </a:p>
        </p:txBody>
      </p:sp>
      <p:sp>
        <p:nvSpPr>
          <p:cNvPr id="29" name="object 29"/>
          <p:cNvSpPr txBox="1"/>
          <p:nvPr/>
        </p:nvSpPr>
        <p:spPr>
          <a:xfrm>
            <a:off x="8600177" y="4483904"/>
            <a:ext cx="2415540" cy="1067435"/>
          </a:xfrm>
          <a:prstGeom prst="rect">
            <a:avLst/>
          </a:prstGeom>
        </p:spPr>
        <p:txBody>
          <a:bodyPr vert="horz" wrap="square" lIns="0" tIns="17145" rIns="0" bIns="0" rtlCol="0">
            <a:spAutoFit/>
          </a:bodyPr>
          <a:lstStyle/>
          <a:p>
            <a:pPr marL="12700">
              <a:lnSpc>
                <a:spcPct val="100000"/>
              </a:lnSpc>
              <a:spcBef>
                <a:spcPts val="135"/>
              </a:spcBef>
            </a:pPr>
            <a:r>
              <a:rPr sz="6800" b="1" dirty="0">
                <a:solidFill>
                  <a:srgbClr val="030303"/>
                </a:solidFill>
                <a:latin typeface="Arial"/>
                <a:cs typeface="Arial"/>
              </a:rPr>
              <a:t>ios</a:t>
            </a:r>
            <a:r>
              <a:rPr sz="6800" b="1" dirty="0">
                <a:solidFill>
                  <a:srgbClr val="3D3D3D"/>
                </a:solidFill>
                <a:latin typeface="Arial"/>
                <a:cs typeface="Arial"/>
              </a:rPr>
              <a:t>®</a:t>
            </a:r>
            <a:endParaRPr sz="6800">
              <a:latin typeface="Arial"/>
              <a:cs typeface="Arial"/>
            </a:endParaRPr>
          </a:p>
        </p:txBody>
      </p:sp>
      <p:sp>
        <p:nvSpPr>
          <p:cNvPr id="32" name="object 3">
            <a:extLst>
              <a:ext uri="{FF2B5EF4-FFF2-40B4-BE49-F238E27FC236}">
                <a16:creationId xmlns:a16="http://schemas.microsoft.com/office/drawing/2014/main" id="{839B47D9-AEE3-E588-D253-C3F1E6D9D10D}"/>
              </a:ext>
            </a:extLst>
          </p:cNvPr>
          <p:cNvSpPr/>
          <p:nvPr/>
        </p:nvSpPr>
        <p:spPr>
          <a:xfrm>
            <a:off x="318816" y="5219718"/>
            <a:ext cx="0" cy="665480"/>
          </a:xfrm>
          <a:custGeom>
            <a:avLst/>
            <a:gdLst/>
            <a:ahLst/>
            <a:cxnLst/>
            <a:rect l="l" t="t" r="r" b="b"/>
            <a:pathLst>
              <a:path h="665479">
                <a:moveTo>
                  <a:pt x="0" y="665257"/>
                </a:moveTo>
                <a:lnTo>
                  <a:pt x="0" y="0"/>
                </a:lnTo>
              </a:path>
            </a:pathLst>
          </a:custGeom>
          <a:ln w="3175">
            <a:solidFill>
              <a:srgbClr val="C4E6F4"/>
            </a:solidFill>
          </a:ln>
        </p:spPr>
        <p:txBody>
          <a:bodyPr wrap="square" lIns="0" tIns="0" rIns="0" bIns="0" rtlCol="0"/>
          <a:lstStyle/>
          <a:p>
            <a:endParaRPr/>
          </a:p>
        </p:txBody>
      </p:sp>
      <p:sp>
        <p:nvSpPr>
          <p:cNvPr id="33" name="Rectangle: Rounded Corners 32">
            <a:extLst>
              <a:ext uri="{FF2B5EF4-FFF2-40B4-BE49-F238E27FC236}">
                <a16:creationId xmlns:a16="http://schemas.microsoft.com/office/drawing/2014/main" id="{7E34780C-939E-F025-3BD0-A01D3F7ED5B0}"/>
              </a:ext>
            </a:extLst>
          </p:cNvPr>
          <p:cNvSpPr/>
          <p:nvPr/>
        </p:nvSpPr>
        <p:spPr>
          <a:xfrm>
            <a:off x="341020" y="1639468"/>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Development</a:t>
            </a:r>
            <a:endParaRPr lang="en-IN" sz="1600" dirty="0">
              <a:latin typeface="Lucida Grande"/>
              <a:cs typeface="Arial"/>
            </a:endParaRPr>
          </a:p>
        </p:txBody>
      </p:sp>
      <p:sp>
        <p:nvSpPr>
          <p:cNvPr id="34" name="Rectangle: Rounded Corners 33">
            <a:extLst>
              <a:ext uri="{FF2B5EF4-FFF2-40B4-BE49-F238E27FC236}">
                <a16:creationId xmlns:a16="http://schemas.microsoft.com/office/drawing/2014/main" id="{E73411C9-D479-227A-27DB-91E5B6F55C32}"/>
              </a:ext>
            </a:extLst>
          </p:cNvPr>
          <p:cNvSpPr/>
          <p:nvPr/>
        </p:nvSpPr>
        <p:spPr>
          <a:xfrm>
            <a:off x="351087" y="2558152"/>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Integration</a:t>
            </a:r>
            <a:endParaRPr lang="en-IN" sz="1600" dirty="0">
              <a:latin typeface="Lucida Grande"/>
              <a:cs typeface="Arial"/>
            </a:endParaRPr>
          </a:p>
        </p:txBody>
      </p:sp>
      <p:sp>
        <p:nvSpPr>
          <p:cNvPr id="35" name="Rectangle: Rounded Corners 34">
            <a:extLst>
              <a:ext uri="{FF2B5EF4-FFF2-40B4-BE49-F238E27FC236}">
                <a16:creationId xmlns:a16="http://schemas.microsoft.com/office/drawing/2014/main" id="{19911F80-A8A1-525D-324D-71404A6E012F}"/>
              </a:ext>
            </a:extLst>
          </p:cNvPr>
          <p:cNvSpPr/>
          <p:nvPr/>
        </p:nvSpPr>
        <p:spPr>
          <a:xfrm>
            <a:off x="335986" y="3476836"/>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spcBef>
                <a:spcPts val="110"/>
              </a:spcBef>
            </a:pPr>
            <a:endParaRPr lang="en-IN" sz="1600" b="1" dirty="0">
              <a:solidFill>
                <a:srgbClr val="2F596E"/>
              </a:solidFill>
              <a:latin typeface="Lucida Grande"/>
              <a:cs typeface="Arial"/>
            </a:endParaRPr>
          </a:p>
          <a:p>
            <a:pPr marL="360045">
              <a:spcBef>
                <a:spcPts val="110"/>
              </a:spcBef>
            </a:pPr>
            <a:r>
              <a:rPr lang="en-IN" sz="1600" b="1" dirty="0">
                <a:solidFill>
                  <a:srgbClr val="2F596E"/>
                </a:solidFill>
                <a:latin typeface="Lucida Grande"/>
                <a:cs typeface="Arial"/>
              </a:rPr>
              <a:t>Continuous Deployment</a:t>
            </a:r>
            <a:endParaRPr lang="en-IN" sz="1600" dirty="0">
              <a:latin typeface="Lucida Grande"/>
              <a:cs typeface="Arial"/>
            </a:endParaRPr>
          </a:p>
          <a:p>
            <a:pPr marL="360045">
              <a:lnSpc>
                <a:spcPct val="100000"/>
              </a:lnSpc>
              <a:spcBef>
                <a:spcPts val="110"/>
              </a:spcBef>
            </a:pPr>
            <a:endParaRPr lang="en-IN" sz="1600" dirty="0">
              <a:latin typeface="Lucida Grande"/>
              <a:cs typeface="Arial"/>
            </a:endParaRPr>
          </a:p>
        </p:txBody>
      </p:sp>
      <p:sp>
        <p:nvSpPr>
          <p:cNvPr id="36" name="Rectangle: Rounded Corners 35">
            <a:extLst>
              <a:ext uri="{FF2B5EF4-FFF2-40B4-BE49-F238E27FC236}">
                <a16:creationId xmlns:a16="http://schemas.microsoft.com/office/drawing/2014/main" id="{DAC297F4-AC97-5DF0-C59B-8239F07B5C39}"/>
              </a:ext>
            </a:extLst>
          </p:cNvPr>
          <p:cNvSpPr/>
          <p:nvPr/>
        </p:nvSpPr>
        <p:spPr>
          <a:xfrm>
            <a:off x="346054" y="4395520"/>
            <a:ext cx="3297764" cy="567813"/>
          </a:xfrm>
          <a:prstGeom prst="roundRect">
            <a:avLst/>
          </a:prstGeom>
          <a:solidFill>
            <a:schemeClr val="bg1"/>
          </a:solidFill>
          <a:ln/>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latin typeface="Lucida Grande"/>
                <a:cs typeface="Arial"/>
              </a:rPr>
              <a:t>Continuous Testing</a:t>
            </a:r>
            <a:endParaRPr lang="en-IN" sz="1600" dirty="0">
              <a:latin typeface="Lucida Grande"/>
              <a:cs typeface="Arial"/>
            </a:endParaRPr>
          </a:p>
        </p:txBody>
      </p:sp>
      <p:sp>
        <p:nvSpPr>
          <p:cNvPr id="37" name="Rectangle: Rounded Corners 36">
            <a:extLst>
              <a:ext uri="{FF2B5EF4-FFF2-40B4-BE49-F238E27FC236}">
                <a16:creationId xmlns:a16="http://schemas.microsoft.com/office/drawing/2014/main" id="{7FAB1D1B-B45A-8258-C87A-FD39709516F4}"/>
              </a:ext>
            </a:extLst>
          </p:cNvPr>
          <p:cNvSpPr/>
          <p:nvPr/>
        </p:nvSpPr>
        <p:spPr>
          <a:xfrm>
            <a:off x="330952" y="5314205"/>
            <a:ext cx="3297764" cy="567813"/>
          </a:xfrm>
          <a:prstGeom prst="roundRect">
            <a:avLst/>
          </a:prstGeom>
          <a:solidFill>
            <a:schemeClr val="bg1"/>
          </a:solidFill>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marL="360045">
              <a:lnSpc>
                <a:spcPct val="100000"/>
              </a:lnSpc>
              <a:spcBef>
                <a:spcPts val="110"/>
              </a:spcBef>
            </a:pPr>
            <a:r>
              <a:rPr lang="en-IN" sz="1600" b="1" dirty="0">
                <a:solidFill>
                  <a:srgbClr val="2F596E"/>
                </a:solidFill>
                <a:uFill>
                  <a:solidFill>
                    <a:srgbClr val="2F596E"/>
                  </a:solidFill>
                </a:uFill>
                <a:latin typeface="Lucida Grande"/>
                <a:cs typeface="Arial"/>
              </a:rPr>
              <a:t>Continuous Monitoring</a:t>
            </a:r>
            <a:endParaRPr lang="en-IN" sz="1600" dirty="0">
              <a:latin typeface="Lucida Grande"/>
              <a:cs typeface="Arial"/>
            </a:endParaRPr>
          </a:p>
        </p:txBody>
      </p:sp>
      <p:sp>
        <p:nvSpPr>
          <p:cNvPr id="38" name="object 10">
            <a:extLst>
              <a:ext uri="{FF2B5EF4-FFF2-40B4-BE49-F238E27FC236}">
                <a16:creationId xmlns:a16="http://schemas.microsoft.com/office/drawing/2014/main" id="{40874675-01CC-1DB0-C1C6-55C986192620}"/>
              </a:ext>
            </a:extLst>
          </p:cNvPr>
          <p:cNvSpPr txBox="1">
            <a:spLocks/>
          </p:cNvSpPr>
          <p:nvPr/>
        </p:nvSpPr>
        <p:spPr>
          <a:xfrm>
            <a:off x="339158" y="217588"/>
            <a:ext cx="3394641" cy="446917"/>
          </a:xfrm>
          <a:prstGeom prst="rect">
            <a:avLst/>
          </a:prstGeom>
        </p:spPr>
        <p:txBody>
          <a:bodyPr vert="horz" wrap="square" lIns="0" tIns="15875" rIns="0" bIns="0" rtlCol="0">
            <a:spAutoFit/>
          </a:bodyPr>
          <a:lstStyle>
            <a:lvl1pPr>
              <a:defRPr>
                <a:latin typeface="+mj-lt"/>
                <a:ea typeface="+mj-ea"/>
                <a:cs typeface="+mj-cs"/>
              </a:defRPr>
            </a:lvl1pPr>
          </a:lstStyle>
          <a:p>
            <a:pPr marL="12700">
              <a:spcBef>
                <a:spcPts val="125"/>
              </a:spcBef>
            </a:pPr>
            <a:r>
              <a:rPr lang="en-IN" sz="2800" b="1" dirty="0">
                <a:solidFill>
                  <a:srgbClr val="5D4970"/>
                </a:solidFill>
                <a:latin typeface="Lucida Grande"/>
                <a:cs typeface="Arial"/>
              </a:rPr>
              <a:t>DevOps Tools</a:t>
            </a:r>
            <a:endParaRPr lang="en-IN" sz="2800" b="1" dirty="0">
              <a:latin typeface="Lucida Grande"/>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40265A44-D3AC-2198-5019-828EF8011828}"/>
              </a:ext>
            </a:extLst>
          </p:cNvPr>
          <p:cNvSpPr/>
          <p:nvPr/>
        </p:nvSpPr>
        <p:spPr>
          <a:xfrm>
            <a:off x="2362200" y="1676400"/>
            <a:ext cx="7467600" cy="4343398"/>
          </a:xfrm>
          <a:prstGeom prst="round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object 16"/>
          <p:cNvSpPr txBox="1"/>
          <p:nvPr/>
        </p:nvSpPr>
        <p:spPr>
          <a:xfrm>
            <a:off x="339158" y="217588"/>
            <a:ext cx="2663825" cy="446917"/>
          </a:xfrm>
          <a:prstGeom prst="rect">
            <a:avLst/>
          </a:prstGeom>
        </p:spPr>
        <p:txBody>
          <a:bodyPr vert="horz" wrap="square" lIns="0" tIns="15875" rIns="0" bIns="0" rtlCol="0">
            <a:spAutoFit/>
          </a:bodyPr>
          <a:lstStyle/>
          <a:p>
            <a:pPr marL="12700">
              <a:lnSpc>
                <a:spcPct val="100000"/>
              </a:lnSpc>
              <a:spcBef>
                <a:spcPts val="125"/>
              </a:spcBef>
            </a:pPr>
            <a:r>
              <a:rPr sz="2800" b="1" dirty="0">
                <a:solidFill>
                  <a:srgbClr val="5D4970"/>
                </a:solidFill>
                <a:latin typeface="Lucida Grande"/>
                <a:cs typeface="Arial"/>
              </a:rPr>
              <a:t>DevOps Tools</a:t>
            </a:r>
            <a:endParaRPr sz="2800" dirty="0">
              <a:latin typeface="Lucida Grande"/>
              <a:cs typeface="Arial"/>
            </a:endParaRPr>
          </a:p>
        </p:txBody>
      </p:sp>
      <p:pic>
        <p:nvPicPr>
          <p:cNvPr id="36" name="Picture 35">
            <a:extLst>
              <a:ext uri="{FF2B5EF4-FFF2-40B4-BE49-F238E27FC236}">
                <a16:creationId xmlns:a16="http://schemas.microsoft.com/office/drawing/2014/main" id="{5AB15869-63BC-60ED-7BC9-0514F7260147}"/>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65000"/>
                    </a14:imgEffect>
                    <a14:imgEffect>
                      <a14:brightnessContrast bright="12000"/>
                    </a14:imgEffect>
                  </a14:imgLayer>
                </a14:imgProps>
              </a:ext>
            </a:extLst>
          </a:blip>
          <a:stretch>
            <a:fillRect/>
          </a:stretch>
        </p:blipFill>
        <p:spPr>
          <a:xfrm>
            <a:off x="2636220" y="1828800"/>
            <a:ext cx="6919560" cy="39246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3" name="object 3"/>
          <p:cNvSpPr txBox="1"/>
          <p:nvPr/>
        </p:nvSpPr>
        <p:spPr>
          <a:xfrm>
            <a:off x="507423" y="4420225"/>
            <a:ext cx="1854777" cy="809837"/>
          </a:xfrm>
          <a:prstGeom prst="rect">
            <a:avLst/>
          </a:prstGeom>
        </p:spPr>
        <p:txBody>
          <a:bodyPr vert="horz" wrap="square" lIns="0" tIns="17145" rIns="0" bIns="0" rtlCol="0">
            <a:spAutoFit/>
          </a:bodyPr>
          <a:lstStyle/>
          <a:p>
            <a:pPr marL="12700">
              <a:lnSpc>
                <a:spcPct val="100000"/>
              </a:lnSpc>
              <a:spcBef>
                <a:spcPts val="135"/>
              </a:spcBef>
            </a:pPr>
            <a:r>
              <a:rPr sz="5150" b="1" dirty="0">
                <a:solidFill>
                  <a:schemeClr val="accent4">
                    <a:lumMod val="50000"/>
                  </a:schemeClr>
                </a:solidFill>
                <a:latin typeface="Lucida Grande"/>
                <a:cs typeface="Arial"/>
              </a:rPr>
              <a:t>Quiz</a:t>
            </a:r>
            <a:endParaRPr sz="5150" dirty="0">
              <a:solidFill>
                <a:schemeClr val="accent4">
                  <a:lumMod val="50000"/>
                </a:schemeClr>
              </a:solidFill>
              <a:latin typeface="Lucida Grande"/>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2CA1DDD5-69C5-795A-794F-A1658440E4CA}"/>
              </a:ext>
            </a:extLst>
          </p:cNvPr>
          <p:cNvSpPr/>
          <p:nvPr/>
        </p:nvSpPr>
        <p:spPr>
          <a:xfrm>
            <a:off x="563531" y="4529124"/>
            <a:ext cx="2895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7" name="Rectangle: Rounded Corners 26">
            <a:extLst>
              <a:ext uri="{FF2B5EF4-FFF2-40B4-BE49-F238E27FC236}">
                <a16:creationId xmlns:a16="http://schemas.microsoft.com/office/drawing/2014/main" id="{E7D99EFA-5F60-D3DD-7433-D5737AD61746}"/>
              </a:ext>
            </a:extLst>
          </p:cNvPr>
          <p:cNvSpPr/>
          <p:nvPr/>
        </p:nvSpPr>
        <p:spPr>
          <a:xfrm>
            <a:off x="551383" y="3779932"/>
            <a:ext cx="2895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6" name="Rectangle: Rounded Corners 25">
            <a:extLst>
              <a:ext uri="{FF2B5EF4-FFF2-40B4-BE49-F238E27FC236}">
                <a16:creationId xmlns:a16="http://schemas.microsoft.com/office/drawing/2014/main" id="{23B31FC0-33C6-5D6E-4C94-73C57FFE6B7F}"/>
              </a:ext>
            </a:extLst>
          </p:cNvPr>
          <p:cNvSpPr/>
          <p:nvPr/>
        </p:nvSpPr>
        <p:spPr>
          <a:xfrm>
            <a:off x="533400" y="3030739"/>
            <a:ext cx="2895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5" name="Rectangle: Rounded Corners 24">
            <a:extLst>
              <a:ext uri="{FF2B5EF4-FFF2-40B4-BE49-F238E27FC236}">
                <a16:creationId xmlns:a16="http://schemas.microsoft.com/office/drawing/2014/main" id="{DAE18440-47CD-BE90-213F-018B939E1F39}"/>
              </a:ext>
            </a:extLst>
          </p:cNvPr>
          <p:cNvSpPr/>
          <p:nvPr/>
        </p:nvSpPr>
        <p:spPr>
          <a:xfrm>
            <a:off x="539235" y="2281546"/>
            <a:ext cx="2895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 name="object 2"/>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8" name="object 8"/>
          <p:cNvSpPr txBox="1"/>
          <p:nvPr/>
        </p:nvSpPr>
        <p:spPr>
          <a:xfrm>
            <a:off x="338757" y="223986"/>
            <a:ext cx="1109043" cy="531556"/>
          </a:xfrm>
          <a:prstGeom prst="rect">
            <a:avLst/>
          </a:prstGeom>
        </p:spPr>
        <p:txBody>
          <a:bodyPr vert="horz" wrap="square" lIns="0" tIns="15875" rIns="0" bIns="0" rtlCol="0">
            <a:spAutoFit/>
          </a:bodyPr>
          <a:lstStyle/>
          <a:p>
            <a:pPr marL="12700">
              <a:lnSpc>
                <a:spcPct val="100000"/>
              </a:lnSpc>
              <a:spcBef>
                <a:spcPts val="125"/>
              </a:spcBef>
            </a:pPr>
            <a:r>
              <a:rPr sz="3350" b="1" dirty="0">
                <a:solidFill>
                  <a:srgbClr val="5B4970"/>
                </a:solidFill>
                <a:latin typeface="Arial"/>
                <a:cs typeface="Arial"/>
              </a:rPr>
              <a:t>Quiz</a:t>
            </a:r>
            <a:endParaRPr sz="3350" dirty="0">
              <a:latin typeface="Arial"/>
              <a:cs typeface="Arial"/>
            </a:endParaRPr>
          </a:p>
        </p:txBody>
      </p:sp>
      <p:sp>
        <p:nvSpPr>
          <p:cNvPr id="10" name="object 10"/>
          <p:cNvSpPr txBox="1"/>
          <p:nvPr/>
        </p:nvSpPr>
        <p:spPr>
          <a:xfrm>
            <a:off x="539235" y="1292235"/>
            <a:ext cx="10431145" cy="655821"/>
          </a:xfrm>
          <a:prstGeom prst="rect">
            <a:avLst/>
          </a:prstGeom>
        </p:spPr>
        <p:txBody>
          <a:bodyPr vert="horz" wrap="square" lIns="0" tIns="12065" rIns="0" bIns="0" rtlCol="0">
            <a:spAutoFit/>
          </a:bodyPr>
          <a:lstStyle/>
          <a:p>
            <a:pPr marL="12700" marR="5080" indent="1270">
              <a:lnSpc>
                <a:spcPct val="121700"/>
              </a:lnSpc>
              <a:spcBef>
                <a:spcPts val="95"/>
              </a:spcBef>
            </a:pPr>
            <a:r>
              <a:rPr b="1" dirty="0">
                <a:latin typeface="Lucida Grande" panose="020B0600040502020204" pitchFamily="34" charset="0"/>
              </a:rPr>
              <a:t>1. Which of these Software Development Methodologies are not suitable for large and complex projects?</a:t>
            </a:r>
          </a:p>
        </p:txBody>
      </p:sp>
      <p:sp>
        <p:nvSpPr>
          <p:cNvPr id="12" name="object 12"/>
          <p:cNvSpPr txBox="1"/>
          <p:nvPr/>
        </p:nvSpPr>
        <p:spPr>
          <a:xfrm>
            <a:off x="676638" y="2424452"/>
            <a:ext cx="2127404"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pPr>
            <a:r>
              <a:rPr sz="1600" dirty="0">
                <a:solidFill>
                  <a:schemeClr val="tx1"/>
                </a:solidFill>
                <a:latin typeface="Lucida Grande" panose="020B0600040502020204"/>
                <a:cs typeface="Arial"/>
              </a:rPr>
              <a:t>A. Waterfall Model</a:t>
            </a:r>
          </a:p>
        </p:txBody>
      </p:sp>
      <p:sp>
        <p:nvSpPr>
          <p:cNvPr id="14" name="object 14"/>
          <p:cNvSpPr txBox="1"/>
          <p:nvPr/>
        </p:nvSpPr>
        <p:spPr>
          <a:xfrm>
            <a:off x="676638" y="3153676"/>
            <a:ext cx="1212600"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pPr>
            <a:r>
              <a:rPr sz="1600" dirty="0">
                <a:solidFill>
                  <a:schemeClr val="tx1"/>
                </a:solidFill>
                <a:latin typeface="Lucida Grande" panose="020B0600040502020204"/>
                <a:cs typeface="Arial"/>
              </a:rPr>
              <a:t>B. Devops</a:t>
            </a:r>
          </a:p>
        </p:txBody>
      </p:sp>
      <p:sp>
        <p:nvSpPr>
          <p:cNvPr id="15" name="object 15"/>
          <p:cNvSpPr txBox="1"/>
          <p:nvPr/>
        </p:nvSpPr>
        <p:spPr>
          <a:xfrm>
            <a:off x="676638" y="3895694"/>
            <a:ext cx="2378907"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pPr>
            <a:r>
              <a:rPr sz="1600" u="none" dirty="0">
                <a:solidFill>
                  <a:schemeClr val="tx1"/>
                </a:solidFill>
                <a:latin typeface="Lucida Grande" panose="020B0600040502020204"/>
                <a:cs typeface="Arial"/>
              </a:rPr>
              <a:t>C. Agile Methodology</a:t>
            </a:r>
            <a:endParaRPr sz="1600" dirty="0">
              <a:solidFill>
                <a:schemeClr val="tx1"/>
              </a:solidFill>
              <a:latin typeface="Lucida Grande" panose="020B0600040502020204"/>
              <a:cs typeface="Arial"/>
            </a:endParaRPr>
          </a:p>
        </p:txBody>
      </p:sp>
      <p:sp>
        <p:nvSpPr>
          <p:cNvPr id="21" name="object 21"/>
          <p:cNvSpPr txBox="1"/>
          <p:nvPr/>
        </p:nvSpPr>
        <p:spPr>
          <a:xfrm>
            <a:off x="676637" y="4624919"/>
            <a:ext cx="1905613"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tabLst>
                <a:tab pos="187960" algn="l"/>
              </a:tabLst>
            </a:pPr>
            <a:r>
              <a:rPr sz="1600" u="none" dirty="0">
                <a:solidFill>
                  <a:schemeClr val="tx1"/>
                </a:solidFill>
                <a:latin typeface="Lucida Grande" panose="020B0600040502020204"/>
                <a:cs typeface="Arial"/>
              </a:rPr>
              <a:t>D. None of these</a:t>
            </a:r>
            <a:endParaRPr sz="1600" dirty="0">
              <a:solidFill>
                <a:schemeClr val="tx1"/>
              </a:solidFill>
              <a:latin typeface="Lucida Grande" panose="020B0600040502020204"/>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3" name="object 3"/>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9" name="object 9"/>
          <p:cNvSpPr txBox="1"/>
          <p:nvPr/>
        </p:nvSpPr>
        <p:spPr>
          <a:xfrm>
            <a:off x="338757" y="223986"/>
            <a:ext cx="1109043" cy="531556"/>
          </a:xfrm>
          <a:prstGeom prst="rect">
            <a:avLst/>
          </a:prstGeom>
        </p:spPr>
        <p:txBody>
          <a:bodyPr vert="horz" wrap="square" lIns="0" tIns="15875" rIns="0" bIns="0" rtlCol="0">
            <a:spAutoFit/>
          </a:bodyPr>
          <a:lstStyle/>
          <a:p>
            <a:pPr marL="12700">
              <a:lnSpc>
                <a:spcPct val="100000"/>
              </a:lnSpc>
              <a:spcBef>
                <a:spcPts val="125"/>
              </a:spcBef>
            </a:pPr>
            <a:r>
              <a:rPr sz="3350" b="1" dirty="0">
                <a:solidFill>
                  <a:srgbClr val="5E496E"/>
                </a:solidFill>
                <a:latin typeface="Arial"/>
                <a:cs typeface="Arial"/>
              </a:rPr>
              <a:t>Quiz</a:t>
            </a:r>
            <a:endParaRPr sz="3350" dirty="0">
              <a:latin typeface="Arial"/>
              <a:cs typeface="Arial"/>
            </a:endParaRPr>
          </a:p>
        </p:txBody>
      </p:sp>
      <p:sp>
        <p:nvSpPr>
          <p:cNvPr id="11" name="object 11"/>
          <p:cNvSpPr txBox="1"/>
          <p:nvPr/>
        </p:nvSpPr>
        <p:spPr>
          <a:xfrm>
            <a:off x="539235" y="1292235"/>
            <a:ext cx="10431145" cy="655821"/>
          </a:xfrm>
          <a:prstGeom prst="rect">
            <a:avLst/>
          </a:prstGeom>
        </p:spPr>
        <p:txBody>
          <a:bodyPr vert="horz" wrap="square" lIns="0" tIns="12065" rIns="0" bIns="0" rtlCol="0">
            <a:spAutoFit/>
          </a:bodyPr>
          <a:lstStyle/>
          <a:p>
            <a:pPr marL="12700" marR="5080" indent="1270">
              <a:lnSpc>
                <a:spcPct val="121700"/>
              </a:lnSpc>
              <a:spcBef>
                <a:spcPts val="95"/>
              </a:spcBef>
            </a:pPr>
            <a:r>
              <a:rPr b="1" dirty="0">
                <a:latin typeface="Lucida Grande" panose="020B0600040502020204" pitchFamily="34" charset="0"/>
              </a:rPr>
              <a:t>1. Which of these Software Development Methodologies are not suitable for large and complex projects?</a:t>
            </a:r>
          </a:p>
        </p:txBody>
      </p:sp>
      <p:sp>
        <p:nvSpPr>
          <p:cNvPr id="26" name="Rectangle: Rounded Corners 25">
            <a:extLst>
              <a:ext uri="{FF2B5EF4-FFF2-40B4-BE49-F238E27FC236}">
                <a16:creationId xmlns:a16="http://schemas.microsoft.com/office/drawing/2014/main" id="{D87DA7C7-C3A7-BB0B-0B53-ABA8A511B32D}"/>
              </a:ext>
            </a:extLst>
          </p:cNvPr>
          <p:cNvSpPr/>
          <p:nvPr/>
        </p:nvSpPr>
        <p:spPr>
          <a:xfrm>
            <a:off x="563531" y="4529124"/>
            <a:ext cx="2895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7" name="Rectangle: Rounded Corners 26">
            <a:extLst>
              <a:ext uri="{FF2B5EF4-FFF2-40B4-BE49-F238E27FC236}">
                <a16:creationId xmlns:a16="http://schemas.microsoft.com/office/drawing/2014/main" id="{9470C222-F290-BC2F-38D7-1F7D0819AF12}"/>
              </a:ext>
            </a:extLst>
          </p:cNvPr>
          <p:cNvSpPr/>
          <p:nvPr/>
        </p:nvSpPr>
        <p:spPr>
          <a:xfrm>
            <a:off x="551383" y="3779932"/>
            <a:ext cx="2895600" cy="537854"/>
          </a:xfrm>
          <a:prstGeom prst="roundRect">
            <a:avLst/>
          </a:prstGeom>
          <a:ln>
            <a:solidFill>
              <a:srgbClr val="F17F09"/>
            </a:solidFill>
          </a:ln>
          <a:effectLst>
            <a:outerShdw blurRad="50800" dist="38100" dir="8100000" algn="tr" rotWithShape="0">
              <a:prstClr val="black">
                <a:alpha val="40000"/>
              </a:prstClr>
            </a:outerShdw>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dirty="0">
              <a:solidFill>
                <a:schemeClr val="tx1"/>
              </a:solidFill>
              <a:latin typeface="Lucida Grande" panose="020B0600040502020204"/>
            </a:endParaRPr>
          </a:p>
        </p:txBody>
      </p:sp>
      <p:sp>
        <p:nvSpPr>
          <p:cNvPr id="28" name="Rectangle: Rounded Corners 27">
            <a:extLst>
              <a:ext uri="{FF2B5EF4-FFF2-40B4-BE49-F238E27FC236}">
                <a16:creationId xmlns:a16="http://schemas.microsoft.com/office/drawing/2014/main" id="{EF2E4858-0C7E-5D3A-5E8E-95D16746F96F}"/>
              </a:ext>
            </a:extLst>
          </p:cNvPr>
          <p:cNvSpPr/>
          <p:nvPr/>
        </p:nvSpPr>
        <p:spPr>
          <a:xfrm>
            <a:off x="533400" y="3030739"/>
            <a:ext cx="2895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9" name="Rectangle: Rounded Corners 28">
            <a:extLst>
              <a:ext uri="{FF2B5EF4-FFF2-40B4-BE49-F238E27FC236}">
                <a16:creationId xmlns:a16="http://schemas.microsoft.com/office/drawing/2014/main" id="{32313A00-F5F1-55FD-79BD-9B92379702B4}"/>
              </a:ext>
            </a:extLst>
          </p:cNvPr>
          <p:cNvSpPr/>
          <p:nvPr/>
        </p:nvSpPr>
        <p:spPr>
          <a:xfrm>
            <a:off x="539235" y="2281546"/>
            <a:ext cx="2895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30" name="object 12">
            <a:extLst>
              <a:ext uri="{FF2B5EF4-FFF2-40B4-BE49-F238E27FC236}">
                <a16:creationId xmlns:a16="http://schemas.microsoft.com/office/drawing/2014/main" id="{623220F6-1C86-6E5F-A4C4-006223F3DCE7}"/>
              </a:ext>
            </a:extLst>
          </p:cNvPr>
          <p:cNvSpPr txBox="1"/>
          <p:nvPr/>
        </p:nvSpPr>
        <p:spPr>
          <a:xfrm>
            <a:off x="676638" y="2424452"/>
            <a:ext cx="2127404"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pPr>
            <a:r>
              <a:rPr sz="1600" dirty="0">
                <a:solidFill>
                  <a:schemeClr val="tx1"/>
                </a:solidFill>
                <a:latin typeface="Lucida Grande" panose="020B0600040502020204"/>
                <a:cs typeface="Arial"/>
              </a:rPr>
              <a:t>A. Waterfall Model</a:t>
            </a:r>
          </a:p>
        </p:txBody>
      </p:sp>
      <p:sp>
        <p:nvSpPr>
          <p:cNvPr id="31" name="object 14">
            <a:extLst>
              <a:ext uri="{FF2B5EF4-FFF2-40B4-BE49-F238E27FC236}">
                <a16:creationId xmlns:a16="http://schemas.microsoft.com/office/drawing/2014/main" id="{610DA4D7-C228-C45B-EC4E-12E7AB52AD7F}"/>
              </a:ext>
            </a:extLst>
          </p:cNvPr>
          <p:cNvSpPr txBox="1"/>
          <p:nvPr/>
        </p:nvSpPr>
        <p:spPr>
          <a:xfrm>
            <a:off x="676638" y="3153676"/>
            <a:ext cx="1212600"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pPr>
            <a:r>
              <a:rPr sz="1600" dirty="0">
                <a:solidFill>
                  <a:schemeClr val="tx1"/>
                </a:solidFill>
                <a:latin typeface="Lucida Grande" panose="020B0600040502020204"/>
                <a:cs typeface="Arial"/>
              </a:rPr>
              <a:t>B. Devops</a:t>
            </a:r>
          </a:p>
        </p:txBody>
      </p:sp>
      <p:sp>
        <p:nvSpPr>
          <p:cNvPr id="32" name="object 15">
            <a:extLst>
              <a:ext uri="{FF2B5EF4-FFF2-40B4-BE49-F238E27FC236}">
                <a16:creationId xmlns:a16="http://schemas.microsoft.com/office/drawing/2014/main" id="{871D583F-9DF9-81FC-CBF8-6ECA7AF4D4E6}"/>
              </a:ext>
            </a:extLst>
          </p:cNvPr>
          <p:cNvSpPr txBox="1"/>
          <p:nvPr/>
        </p:nvSpPr>
        <p:spPr>
          <a:xfrm>
            <a:off x="676638" y="3895694"/>
            <a:ext cx="2378907"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pPr>
            <a:r>
              <a:rPr sz="1600" u="none" dirty="0">
                <a:solidFill>
                  <a:schemeClr val="tx1"/>
                </a:solidFill>
                <a:latin typeface="Lucida Grande" panose="020B0600040502020204"/>
                <a:cs typeface="Arial"/>
              </a:rPr>
              <a:t>C. Agile Methodology</a:t>
            </a:r>
            <a:endParaRPr sz="1600" dirty="0">
              <a:solidFill>
                <a:schemeClr val="tx1"/>
              </a:solidFill>
              <a:latin typeface="Lucida Grande" panose="020B0600040502020204"/>
              <a:cs typeface="Arial"/>
            </a:endParaRPr>
          </a:p>
        </p:txBody>
      </p:sp>
      <p:sp>
        <p:nvSpPr>
          <p:cNvPr id="33" name="object 21">
            <a:extLst>
              <a:ext uri="{FF2B5EF4-FFF2-40B4-BE49-F238E27FC236}">
                <a16:creationId xmlns:a16="http://schemas.microsoft.com/office/drawing/2014/main" id="{AD988FE7-5037-1C81-541E-BF876C61D6AD}"/>
              </a:ext>
            </a:extLst>
          </p:cNvPr>
          <p:cNvSpPr txBox="1"/>
          <p:nvPr/>
        </p:nvSpPr>
        <p:spPr>
          <a:xfrm>
            <a:off x="676637" y="4624919"/>
            <a:ext cx="1905613"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tabLst>
                <a:tab pos="187960" algn="l"/>
              </a:tabLst>
            </a:pPr>
            <a:r>
              <a:rPr sz="1600" u="none" dirty="0">
                <a:solidFill>
                  <a:schemeClr val="tx1"/>
                </a:solidFill>
                <a:latin typeface="Lucida Grande" panose="020B0600040502020204"/>
                <a:cs typeface="Arial"/>
              </a:rPr>
              <a:t>D. None of these</a:t>
            </a:r>
            <a:endParaRPr sz="1600" dirty="0">
              <a:solidFill>
                <a:schemeClr val="tx1"/>
              </a:solidFill>
              <a:latin typeface="Lucida Grande" panose="020B0600040502020204"/>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2" name="object 2"/>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13" name="object 13"/>
          <p:cNvSpPr txBox="1"/>
          <p:nvPr/>
        </p:nvSpPr>
        <p:spPr>
          <a:xfrm>
            <a:off x="538776" y="1281999"/>
            <a:ext cx="10859135" cy="646139"/>
          </a:xfrm>
          <a:prstGeom prst="rect">
            <a:avLst/>
          </a:prstGeom>
        </p:spPr>
        <p:txBody>
          <a:bodyPr vert="horz" wrap="square" lIns="0" tIns="12065" rIns="0" bIns="0" rtlCol="0">
            <a:spAutoFit/>
          </a:bodyPr>
          <a:lstStyle/>
          <a:p>
            <a:pPr marL="12700" marR="5080" indent="1905">
              <a:lnSpc>
                <a:spcPct val="119900"/>
              </a:lnSpc>
              <a:spcBef>
                <a:spcPts val="95"/>
              </a:spcBef>
            </a:pPr>
            <a:r>
              <a:rPr b="1" dirty="0">
                <a:latin typeface="Lucida Grande" panose="020B0600040502020204" pitchFamily="34" charset="0"/>
              </a:rPr>
              <a:t>2. Devops Methodology was focused on solving the problems between the customers and the software company.</a:t>
            </a:r>
          </a:p>
        </p:txBody>
      </p:sp>
      <p:sp>
        <p:nvSpPr>
          <p:cNvPr id="25" name="Rectangle: Rounded Corners 24">
            <a:extLst>
              <a:ext uri="{FF2B5EF4-FFF2-40B4-BE49-F238E27FC236}">
                <a16:creationId xmlns:a16="http://schemas.microsoft.com/office/drawing/2014/main" id="{80A783BE-4D87-BABE-D112-CC7CA85B411E}"/>
              </a:ext>
            </a:extLst>
          </p:cNvPr>
          <p:cNvSpPr/>
          <p:nvPr/>
        </p:nvSpPr>
        <p:spPr>
          <a:xfrm>
            <a:off x="533400" y="3030739"/>
            <a:ext cx="2661165"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l"/>
            <a:r>
              <a:rPr lang="en-IN" dirty="0">
                <a:solidFill>
                  <a:schemeClr val="tx1"/>
                </a:solidFill>
                <a:latin typeface="Lucida Grande" panose="020B0600040502020204"/>
              </a:rPr>
              <a:t>B. </a:t>
            </a:r>
            <a:r>
              <a:rPr lang="en-IN" dirty="0" err="1">
                <a:solidFill>
                  <a:schemeClr val="tx1"/>
                </a:solidFill>
                <a:latin typeface="Lucida Grande" panose="020B0600040502020204"/>
              </a:rPr>
              <a:t>Flase</a:t>
            </a:r>
            <a:endParaRPr lang="en-IN" dirty="0">
              <a:solidFill>
                <a:schemeClr val="tx1"/>
              </a:solidFill>
              <a:latin typeface="Lucida Grande" panose="020B0600040502020204"/>
            </a:endParaRPr>
          </a:p>
        </p:txBody>
      </p:sp>
      <p:sp>
        <p:nvSpPr>
          <p:cNvPr id="26" name="Rectangle: Rounded Corners 25">
            <a:extLst>
              <a:ext uri="{FF2B5EF4-FFF2-40B4-BE49-F238E27FC236}">
                <a16:creationId xmlns:a16="http://schemas.microsoft.com/office/drawing/2014/main" id="{A024236D-D9F7-6C13-4F52-288C943FD51E}"/>
              </a:ext>
            </a:extLst>
          </p:cNvPr>
          <p:cNvSpPr/>
          <p:nvPr/>
        </p:nvSpPr>
        <p:spPr>
          <a:xfrm>
            <a:off x="533400" y="2344610"/>
            <a:ext cx="2661165"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l"/>
            <a:r>
              <a:rPr lang="en-IN" dirty="0">
                <a:solidFill>
                  <a:schemeClr val="tx1"/>
                </a:solidFill>
                <a:latin typeface="Lucida Grande" panose="020B0600040502020204"/>
              </a:rPr>
              <a:t>A. True</a:t>
            </a:r>
          </a:p>
        </p:txBody>
      </p:sp>
      <p:sp>
        <p:nvSpPr>
          <p:cNvPr id="27" name="object 9">
            <a:extLst>
              <a:ext uri="{FF2B5EF4-FFF2-40B4-BE49-F238E27FC236}">
                <a16:creationId xmlns:a16="http://schemas.microsoft.com/office/drawing/2014/main" id="{F2BE5A28-64D7-9168-AEC2-2B384E277A47}"/>
              </a:ext>
            </a:extLst>
          </p:cNvPr>
          <p:cNvSpPr txBox="1"/>
          <p:nvPr/>
        </p:nvSpPr>
        <p:spPr>
          <a:xfrm>
            <a:off x="338757" y="223986"/>
            <a:ext cx="1185243" cy="531556"/>
          </a:xfrm>
          <a:prstGeom prst="rect">
            <a:avLst/>
          </a:prstGeom>
        </p:spPr>
        <p:txBody>
          <a:bodyPr vert="horz" wrap="square" lIns="0" tIns="15875" rIns="0" bIns="0" rtlCol="0">
            <a:spAutoFit/>
          </a:bodyPr>
          <a:lstStyle/>
          <a:p>
            <a:pPr marL="12700">
              <a:lnSpc>
                <a:spcPct val="100000"/>
              </a:lnSpc>
              <a:spcBef>
                <a:spcPts val="125"/>
              </a:spcBef>
            </a:pPr>
            <a:r>
              <a:rPr sz="3350" b="1" dirty="0">
                <a:solidFill>
                  <a:srgbClr val="5E496E"/>
                </a:solidFill>
                <a:latin typeface="Arial"/>
                <a:cs typeface="Arial"/>
              </a:rPr>
              <a:t>Quiz</a:t>
            </a:r>
            <a:endParaRPr sz="3350" dirty="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2" name="object 2"/>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5" name="object 5"/>
          <p:cNvSpPr txBox="1">
            <a:spLocks noGrp="1"/>
          </p:cNvSpPr>
          <p:nvPr>
            <p:ph type="title"/>
          </p:nvPr>
        </p:nvSpPr>
        <p:spPr>
          <a:xfrm>
            <a:off x="338757" y="223986"/>
            <a:ext cx="1185243" cy="531556"/>
          </a:xfrm>
          <a:prstGeom prst="rect">
            <a:avLst/>
          </a:prstGeom>
        </p:spPr>
        <p:txBody>
          <a:bodyPr vert="horz" wrap="square" lIns="0" tIns="15875" rIns="0" bIns="0" rtlCol="0">
            <a:spAutoFit/>
          </a:bodyPr>
          <a:lstStyle/>
          <a:p>
            <a:pPr marL="12700">
              <a:lnSpc>
                <a:spcPct val="100000"/>
              </a:lnSpc>
              <a:spcBef>
                <a:spcPts val="125"/>
              </a:spcBef>
            </a:pPr>
            <a:r>
              <a:rPr sz="3350" dirty="0">
                <a:solidFill>
                  <a:srgbClr val="5E4D72"/>
                </a:solidFill>
                <a:latin typeface="Arial"/>
                <a:cs typeface="Arial"/>
              </a:rPr>
              <a:t>Quiz</a:t>
            </a:r>
            <a:endParaRPr sz="3350">
              <a:latin typeface="Arial"/>
              <a:cs typeface="Arial"/>
            </a:endParaRPr>
          </a:p>
        </p:txBody>
      </p:sp>
      <p:sp>
        <p:nvSpPr>
          <p:cNvPr id="7" name="object 7"/>
          <p:cNvSpPr txBox="1"/>
          <p:nvPr/>
        </p:nvSpPr>
        <p:spPr>
          <a:xfrm>
            <a:off x="538776" y="1281999"/>
            <a:ext cx="10859135" cy="646139"/>
          </a:xfrm>
          <a:prstGeom prst="rect">
            <a:avLst/>
          </a:prstGeom>
        </p:spPr>
        <p:txBody>
          <a:bodyPr vert="horz" wrap="square" lIns="0" tIns="12065" rIns="0" bIns="0" rtlCol="0">
            <a:spAutoFit/>
          </a:bodyPr>
          <a:lstStyle/>
          <a:p>
            <a:pPr marL="12700" marR="5080" indent="1905">
              <a:lnSpc>
                <a:spcPct val="119900"/>
              </a:lnSpc>
              <a:spcBef>
                <a:spcPts val="95"/>
              </a:spcBef>
            </a:pPr>
            <a:r>
              <a:rPr b="1" dirty="0">
                <a:latin typeface="Lucida Grande" panose="020B0600040502020204" pitchFamily="34" charset="0"/>
              </a:rPr>
              <a:t>2. Devops Methodology was focused on solving the problems between the customers and the software company.</a:t>
            </a:r>
          </a:p>
        </p:txBody>
      </p:sp>
      <p:sp>
        <p:nvSpPr>
          <p:cNvPr id="24" name="Rectangle: Rounded Corners 23">
            <a:extLst>
              <a:ext uri="{FF2B5EF4-FFF2-40B4-BE49-F238E27FC236}">
                <a16:creationId xmlns:a16="http://schemas.microsoft.com/office/drawing/2014/main" id="{D9E4250E-A2C1-9B86-9F45-865E2DE8E020}"/>
              </a:ext>
            </a:extLst>
          </p:cNvPr>
          <p:cNvSpPr/>
          <p:nvPr/>
        </p:nvSpPr>
        <p:spPr>
          <a:xfrm>
            <a:off x="533400" y="3030739"/>
            <a:ext cx="2661165"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l"/>
            <a:r>
              <a:rPr lang="en-IN" dirty="0">
                <a:solidFill>
                  <a:schemeClr val="tx1"/>
                </a:solidFill>
                <a:latin typeface="Lucida Grande" panose="020B0600040502020204"/>
              </a:rPr>
              <a:t>B. </a:t>
            </a:r>
            <a:r>
              <a:rPr lang="en-IN" dirty="0" err="1">
                <a:solidFill>
                  <a:schemeClr val="tx1"/>
                </a:solidFill>
                <a:latin typeface="Lucida Grande" panose="020B0600040502020204"/>
              </a:rPr>
              <a:t>Flase</a:t>
            </a:r>
            <a:endParaRPr lang="en-IN" dirty="0">
              <a:solidFill>
                <a:schemeClr val="tx1"/>
              </a:solidFill>
              <a:latin typeface="Lucida Grande" panose="020B0600040502020204"/>
            </a:endParaRPr>
          </a:p>
        </p:txBody>
      </p:sp>
      <p:sp>
        <p:nvSpPr>
          <p:cNvPr id="25" name="Rectangle: Rounded Corners 24">
            <a:extLst>
              <a:ext uri="{FF2B5EF4-FFF2-40B4-BE49-F238E27FC236}">
                <a16:creationId xmlns:a16="http://schemas.microsoft.com/office/drawing/2014/main" id="{7B2D104C-4C48-8D60-35EE-DB91F6FC1FCB}"/>
              </a:ext>
            </a:extLst>
          </p:cNvPr>
          <p:cNvSpPr/>
          <p:nvPr/>
        </p:nvSpPr>
        <p:spPr>
          <a:xfrm>
            <a:off x="533400" y="2344610"/>
            <a:ext cx="2661165" cy="537854"/>
          </a:xfrm>
          <a:prstGeom prst="roundRect">
            <a:avLst/>
          </a:prstGeom>
          <a:ln>
            <a:solidFill>
              <a:srgbClr val="F17F09"/>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l"/>
            <a:r>
              <a:rPr lang="en-IN" dirty="0">
                <a:solidFill>
                  <a:schemeClr val="tx1"/>
                </a:solidFill>
                <a:latin typeface="Lucida Grande" panose="020B0600040502020204"/>
              </a:rPr>
              <a:t>A. True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95D095-7156-26BE-B3FA-0AB8E39FBF7C}"/>
              </a:ext>
            </a:extLst>
          </p:cNvPr>
          <p:cNvSpPr/>
          <p:nvPr/>
        </p:nvSpPr>
        <p:spPr>
          <a:xfrm>
            <a:off x="957372" y="2575830"/>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6" name="Rectangle 15">
            <a:extLst>
              <a:ext uri="{FF2B5EF4-FFF2-40B4-BE49-F238E27FC236}">
                <a16:creationId xmlns:a16="http://schemas.microsoft.com/office/drawing/2014/main" id="{57B8F1D8-86D6-48AF-E266-C3DE6CF2DF37}"/>
              </a:ext>
            </a:extLst>
          </p:cNvPr>
          <p:cNvSpPr/>
          <p:nvPr/>
        </p:nvSpPr>
        <p:spPr>
          <a:xfrm>
            <a:off x="946878" y="3436353"/>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7" name="Rectangle 16">
            <a:extLst>
              <a:ext uri="{FF2B5EF4-FFF2-40B4-BE49-F238E27FC236}">
                <a16:creationId xmlns:a16="http://schemas.microsoft.com/office/drawing/2014/main" id="{AE4442FC-A484-279E-D1B7-1C4921EECD98}"/>
              </a:ext>
            </a:extLst>
          </p:cNvPr>
          <p:cNvSpPr/>
          <p:nvPr/>
        </p:nvSpPr>
        <p:spPr>
          <a:xfrm>
            <a:off x="988852" y="4296876"/>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8" name="Rectangle 17">
            <a:extLst>
              <a:ext uri="{FF2B5EF4-FFF2-40B4-BE49-F238E27FC236}">
                <a16:creationId xmlns:a16="http://schemas.microsoft.com/office/drawing/2014/main" id="{563CF867-4183-0823-6B58-3D3A11859F36}"/>
              </a:ext>
            </a:extLst>
          </p:cNvPr>
          <p:cNvSpPr/>
          <p:nvPr/>
        </p:nvSpPr>
        <p:spPr>
          <a:xfrm>
            <a:off x="978359" y="5157397"/>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4" name="Rectangle 13">
            <a:extLst>
              <a:ext uri="{FF2B5EF4-FFF2-40B4-BE49-F238E27FC236}">
                <a16:creationId xmlns:a16="http://schemas.microsoft.com/office/drawing/2014/main" id="{F8E29277-4CA2-A644-9EFC-047895CAB922}"/>
              </a:ext>
            </a:extLst>
          </p:cNvPr>
          <p:cNvSpPr/>
          <p:nvPr/>
        </p:nvSpPr>
        <p:spPr>
          <a:xfrm>
            <a:off x="967866" y="1715307"/>
            <a:ext cx="2320481" cy="533400"/>
          </a:xfrm>
          <a:prstGeom prst="rect">
            <a:avLst/>
          </a:prstGeom>
          <a:solidFill>
            <a:srgbClr val="F07F0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51802E1D-08B6-D41B-8DB0-16E03B1D15EF}"/>
              </a:ext>
            </a:extLst>
          </p:cNvPr>
          <p:cNvSpPr/>
          <p:nvPr/>
        </p:nvSpPr>
        <p:spPr>
          <a:xfrm>
            <a:off x="5410200" y="1535137"/>
            <a:ext cx="5749481" cy="1600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7120255" y="3925823"/>
            <a:ext cx="2182368" cy="2206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bject 3"/>
          <p:cNvSpPr txBox="1">
            <a:spLocks noGrp="1"/>
          </p:cNvSpPr>
          <p:nvPr>
            <p:ph type="title"/>
          </p:nvPr>
        </p:nvSpPr>
        <p:spPr>
          <a:xfrm>
            <a:off x="350761" y="263588"/>
            <a:ext cx="7116839" cy="997709"/>
          </a:xfrm>
          <a:prstGeom prst="rect">
            <a:avLst/>
          </a:prstGeom>
        </p:spPr>
        <p:txBody>
          <a:bodyPr vert="horz" wrap="square" lIns="0" tIns="12700" rIns="0" bIns="0" rtlCol="0">
            <a:spAutoFit/>
          </a:bodyPr>
          <a:lstStyle/>
          <a:p>
            <a:pPr marL="12700">
              <a:spcBef>
                <a:spcPts val="100"/>
              </a:spcBef>
            </a:pPr>
            <a:r>
              <a:rPr lang="en-IN" sz="3200" dirty="0">
                <a:solidFill>
                  <a:srgbClr val="5F4778"/>
                </a:solidFill>
                <a:latin typeface="Lucida Grande"/>
              </a:rPr>
              <a:t>Software Development Life Cycle</a:t>
            </a:r>
            <a:br>
              <a:rPr lang="en-IN" sz="3200" dirty="0">
                <a:solidFill>
                  <a:srgbClr val="5F4778"/>
                </a:solidFill>
                <a:latin typeface="Lucida Grande"/>
              </a:rPr>
            </a:br>
            <a:endParaRPr sz="3200" dirty="0">
              <a:solidFill>
                <a:srgbClr val="5F4778"/>
              </a:solidFill>
              <a:latin typeface="Lucida Grande"/>
            </a:endParaRPr>
          </a:p>
        </p:txBody>
      </p:sp>
      <p:sp>
        <p:nvSpPr>
          <p:cNvPr id="9" name="object 9"/>
          <p:cNvSpPr txBox="1"/>
          <p:nvPr/>
        </p:nvSpPr>
        <p:spPr>
          <a:xfrm>
            <a:off x="1351533" y="5287361"/>
            <a:ext cx="1595120" cy="273473"/>
          </a:xfrm>
          <a:prstGeom prst="rect">
            <a:avLst/>
          </a:prstGeom>
          <a:effectLst>
            <a:outerShdw blurRad="50800" dist="38100" dir="8100000" algn="tr" rotWithShape="0">
              <a:prstClr val="black">
                <a:alpha val="40000"/>
              </a:prstClr>
            </a:outerShdw>
          </a:effectLst>
        </p:spPr>
        <p:txBody>
          <a:bodyPr vert="horz" wrap="square" lIns="0" tIns="0" rIns="0" bIns="0" rtlCol="0">
            <a:spAutoFit/>
          </a:bodyPr>
          <a:lstStyle/>
          <a:p>
            <a:pPr marL="12700">
              <a:lnSpc>
                <a:spcPts val="2310"/>
              </a:lnSpc>
            </a:pPr>
            <a:r>
              <a:rPr b="1" dirty="0">
                <a:solidFill>
                  <a:schemeClr val="bg1"/>
                </a:solidFill>
                <a:latin typeface="Lucida Grande" panose="020B0600040502020204"/>
                <a:cs typeface="Arial"/>
              </a:rPr>
              <a:t>Maintenance</a:t>
            </a:r>
          </a:p>
        </p:txBody>
      </p:sp>
      <p:sp>
        <p:nvSpPr>
          <p:cNvPr id="5" name="object 5"/>
          <p:cNvSpPr txBox="1"/>
          <p:nvPr/>
        </p:nvSpPr>
        <p:spPr>
          <a:xfrm>
            <a:off x="1192783" y="1803400"/>
            <a:ext cx="1753870" cy="330200"/>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sz="2000" b="1" dirty="0">
                <a:solidFill>
                  <a:schemeClr val="bg1"/>
                </a:solidFill>
                <a:latin typeface="Lucida Grande" panose="020B0600040502020204"/>
                <a:cs typeface="Arial"/>
              </a:rPr>
              <a:t>Requirements</a:t>
            </a:r>
            <a:endParaRPr sz="2000" dirty="0">
              <a:solidFill>
                <a:schemeClr val="bg1"/>
              </a:solidFill>
              <a:latin typeface="Lucida Grande" panose="020B0600040502020204"/>
              <a:cs typeface="Arial"/>
            </a:endParaRPr>
          </a:p>
        </p:txBody>
      </p:sp>
      <p:sp>
        <p:nvSpPr>
          <p:cNvPr id="6" name="object 6"/>
          <p:cNvSpPr txBox="1"/>
          <p:nvPr/>
        </p:nvSpPr>
        <p:spPr>
          <a:xfrm>
            <a:off x="1662302" y="2681977"/>
            <a:ext cx="889635" cy="289823"/>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b="1" dirty="0">
                <a:solidFill>
                  <a:schemeClr val="bg1"/>
                </a:solidFill>
                <a:latin typeface="Lucida Grande" panose="020B0600040502020204"/>
                <a:cs typeface="Arial"/>
              </a:rPr>
              <a:t>Design</a:t>
            </a:r>
          </a:p>
        </p:txBody>
      </p:sp>
      <p:sp>
        <p:nvSpPr>
          <p:cNvPr id="7" name="object 7"/>
          <p:cNvSpPr txBox="1"/>
          <p:nvPr/>
        </p:nvSpPr>
        <p:spPr>
          <a:xfrm>
            <a:off x="1090675" y="3512743"/>
            <a:ext cx="1941830" cy="1133644"/>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algn="ctr">
              <a:lnSpc>
                <a:spcPct val="100000"/>
              </a:lnSpc>
              <a:spcBef>
                <a:spcPts val="100"/>
              </a:spcBef>
            </a:pPr>
            <a:r>
              <a:rPr b="1" dirty="0">
                <a:solidFill>
                  <a:schemeClr val="bg1"/>
                </a:solidFill>
                <a:latin typeface="Lucida Grande" panose="020B0600040502020204"/>
                <a:cs typeface="Arial"/>
              </a:rPr>
              <a:t>Implementation</a:t>
            </a:r>
          </a:p>
          <a:p>
            <a:pPr>
              <a:lnSpc>
                <a:spcPct val="100000"/>
              </a:lnSpc>
            </a:pPr>
            <a:endParaRPr b="1" dirty="0">
              <a:solidFill>
                <a:schemeClr val="bg1"/>
              </a:solidFill>
              <a:latin typeface="Lucida Grande" panose="020B0600040502020204"/>
              <a:cs typeface="Arial"/>
            </a:endParaRPr>
          </a:p>
          <a:p>
            <a:pPr>
              <a:lnSpc>
                <a:spcPct val="100000"/>
              </a:lnSpc>
              <a:spcBef>
                <a:spcPts val="90"/>
              </a:spcBef>
            </a:pPr>
            <a:endParaRPr b="1" dirty="0">
              <a:solidFill>
                <a:schemeClr val="bg1"/>
              </a:solidFill>
              <a:latin typeface="Lucida Grande" panose="020B0600040502020204"/>
              <a:cs typeface="Arial"/>
            </a:endParaRPr>
          </a:p>
          <a:p>
            <a:pPr marL="53340" algn="ctr">
              <a:lnSpc>
                <a:spcPct val="100000"/>
              </a:lnSpc>
            </a:pPr>
            <a:r>
              <a:rPr b="1" dirty="0">
                <a:solidFill>
                  <a:schemeClr val="bg1"/>
                </a:solidFill>
                <a:latin typeface="Lucida Grande" panose="020B0600040502020204"/>
                <a:cs typeface="Arial"/>
              </a:rPr>
              <a:t>Verification</a:t>
            </a:r>
          </a:p>
        </p:txBody>
      </p:sp>
      <p:sp>
        <p:nvSpPr>
          <p:cNvPr id="8" name="object 8"/>
          <p:cNvSpPr txBox="1"/>
          <p:nvPr/>
        </p:nvSpPr>
        <p:spPr>
          <a:xfrm>
            <a:off x="5604319" y="1772310"/>
            <a:ext cx="5240655" cy="1125855"/>
          </a:xfrm>
          <a:prstGeom prst="rect">
            <a:avLst/>
          </a:prstGeom>
        </p:spPr>
        <p:txBody>
          <a:bodyPr vert="horz" wrap="square" lIns="0" tIns="12700" rIns="0" bIns="0" rtlCol="0">
            <a:spAutoFit/>
          </a:bodyPr>
          <a:lstStyle/>
          <a:p>
            <a:pPr marL="12700" marR="5080" indent="-635" algn="ctr">
              <a:lnSpc>
                <a:spcPct val="120300"/>
              </a:lnSpc>
              <a:spcBef>
                <a:spcPts val="100"/>
              </a:spcBef>
            </a:pPr>
            <a:r>
              <a:rPr sz="1500" b="1" dirty="0">
                <a:solidFill>
                  <a:schemeClr val="tx1"/>
                </a:solidFill>
                <a:latin typeface="Lucida Grande" panose="020B0600040502020204"/>
                <a:cs typeface="Arial"/>
              </a:rPr>
              <a:t>This is the most important phase in the software </a:t>
            </a:r>
            <a:r>
              <a:rPr sz="1500" b="1" dirty="0" err="1">
                <a:solidFill>
                  <a:schemeClr val="tx1"/>
                </a:solidFill>
                <a:latin typeface="Lucida Grande" panose="020B0600040502020204"/>
                <a:cs typeface="Arial"/>
              </a:rPr>
              <a:t>deveIopment</a:t>
            </a:r>
            <a:r>
              <a:rPr sz="1500" b="1" dirty="0">
                <a:solidFill>
                  <a:schemeClr val="tx1"/>
                </a:solidFill>
                <a:latin typeface="Lucida Grande" panose="020B0600040502020204"/>
                <a:cs typeface="Arial"/>
              </a:rPr>
              <a:t> </a:t>
            </a:r>
            <a:r>
              <a:rPr lang="en-IN" sz="1500" b="1" dirty="0">
                <a:solidFill>
                  <a:schemeClr val="tx1"/>
                </a:solidFill>
                <a:latin typeface="Lucida Grande" panose="020B0600040502020204"/>
                <a:cs typeface="Arial"/>
              </a:rPr>
              <a:t> </a:t>
            </a:r>
            <a:r>
              <a:rPr sz="1500" b="1" dirty="0">
                <a:solidFill>
                  <a:schemeClr val="tx1"/>
                </a:solidFill>
                <a:latin typeface="Lucida Grande" panose="020B0600040502020204"/>
                <a:cs typeface="Arial"/>
              </a:rPr>
              <a:t>I</a:t>
            </a:r>
            <a:r>
              <a:rPr lang="en-IN" sz="1500" b="1" dirty="0" err="1">
                <a:solidFill>
                  <a:schemeClr val="tx1"/>
                </a:solidFill>
                <a:latin typeface="Lucida Grande" panose="020B0600040502020204"/>
                <a:cs typeface="Arial"/>
              </a:rPr>
              <a:t>ifecycle</a:t>
            </a:r>
            <a:r>
              <a:rPr lang="en-IN" sz="1500" b="1" dirty="0">
                <a:solidFill>
                  <a:schemeClr val="tx1"/>
                </a:solidFill>
                <a:latin typeface="Lucida Grande" panose="020B0600040502020204"/>
                <a:cs typeface="Arial"/>
              </a:rPr>
              <a:t>. </a:t>
            </a:r>
            <a:r>
              <a:rPr sz="1500" b="1" dirty="0">
                <a:solidFill>
                  <a:schemeClr val="tx1"/>
                </a:solidFill>
                <a:latin typeface="Lucida Grande" panose="020B0600040502020204"/>
                <a:cs typeface="Arial"/>
              </a:rPr>
              <a:t>In this stage, the requirements. are gathered from the customers and the requirements are then analysed to ensure their feasibility.</a:t>
            </a:r>
            <a:endParaRPr sz="1500" dirty="0">
              <a:solidFill>
                <a:schemeClr val="tx1"/>
              </a:solidFill>
              <a:latin typeface="Lucida Grande" panose="020B0600040502020204"/>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4" name="object 4"/>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10" name="object 10"/>
          <p:cNvSpPr txBox="1"/>
          <p:nvPr/>
        </p:nvSpPr>
        <p:spPr>
          <a:xfrm>
            <a:off x="338757" y="223986"/>
            <a:ext cx="1109043" cy="531556"/>
          </a:xfrm>
          <a:prstGeom prst="rect">
            <a:avLst/>
          </a:prstGeom>
        </p:spPr>
        <p:txBody>
          <a:bodyPr vert="horz" wrap="square" lIns="0" tIns="15875" rIns="0" bIns="0" rtlCol="0">
            <a:spAutoFit/>
          </a:bodyPr>
          <a:lstStyle/>
          <a:p>
            <a:pPr marL="12700">
              <a:lnSpc>
                <a:spcPct val="100000"/>
              </a:lnSpc>
              <a:spcBef>
                <a:spcPts val="125"/>
              </a:spcBef>
            </a:pPr>
            <a:r>
              <a:rPr sz="3350" b="1" dirty="0">
                <a:solidFill>
                  <a:srgbClr val="5B4970"/>
                </a:solidFill>
                <a:latin typeface="Arial"/>
                <a:cs typeface="Arial"/>
              </a:rPr>
              <a:t>Quiz</a:t>
            </a:r>
            <a:endParaRPr sz="3350" dirty="0">
              <a:latin typeface="Arial"/>
              <a:cs typeface="Arial"/>
            </a:endParaRPr>
          </a:p>
        </p:txBody>
      </p:sp>
      <p:sp>
        <p:nvSpPr>
          <p:cNvPr id="15" name="object 15"/>
          <p:cNvSpPr txBox="1"/>
          <p:nvPr/>
        </p:nvSpPr>
        <p:spPr>
          <a:xfrm>
            <a:off x="538725" y="1272506"/>
            <a:ext cx="8974455" cy="375744"/>
          </a:xfrm>
          <a:prstGeom prst="rect">
            <a:avLst/>
          </a:prstGeom>
        </p:spPr>
        <p:txBody>
          <a:bodyPr vert="horz" wrap="square" lIns="0" tIns="97790" rIns="0" bIns="0" rtlCol="0">
            <a:spAutoFit/>
          </a:bodyPr>
          <a:lstStyle/>
          <a:p>
            <a:pPr marL="12700">
              <a:lnSpc>
                <a:spcPct val="100000"/>
              </a:lnSpc>
              <a:spcBef>
                <a:spcPts val="770"/>
              </a:spcBef>
            </a:pPr>
            <a:r>
              <a:rPr b="1" dirty="0">
                <a:latin typeface="Lucida Grande" panose="020B0600040502020204" pitchFamily="34" charset="0"/>
              </a:rPr>
              <a:t>3. Which of these principles are NOT included in Agile Methodologies?</a:t>
            </a:r>
          </a:p>
        </p:txBody>
      </p:sp>
      <p:sp>
        <p:nvSpPr>
          <p:cNvPr id="22" name="Rectangle: Rounded Corners 21">
            <a:extLst>
              <a:ext uri="{FF2B5EF4-FFF2-40B4-BE49-F238E27FC236}">
                <a16:creationId xmlns:a16="http://schemas.microsoft.com/office/drawing/2014/main" id="{24C29AFD-FD28-83F1-A126-909C8EDA99B6}"/>
              </a:ext>
            </a:extLst>
          </p:cNvPr>
          <p:cNvSpPr/>
          <p:nvPr/>
        </p:nvSpPr>
        <p:spPr>
          <a:xfrm>
            <a:off x="563531" y="4529124"/>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3" name="Rectangle: Rounded Corners 22">
            <a:extLst>
              <a:ext uri="{FF2B5EF4-FFF2-40B4-BE49-F238E27FC236}">
                <a16:creationId xmlns:a16="http://schemas.microsoft.com/office/drawing/2014/main" id="{03FFC9A8-EBE9-4FA0-B058-5253605A9BD7}"/>
              </a:ext>
            </a:extLst>
          </p:cNvPr>
          <p:cNvSpPr/>
          <p:nvPr/>
        </p:nvSpPr>
        <p:spPr>
          <a:xfrm>
            <a:off x="551383" y="3779932"/>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4" name="Rectangle: Rounded Corners 23">
            <a:extLst>
              <a:ext uri="{FF2B5EF4-FFF2-40B4-BE49-F238E27FC236}">
                <a16:creationId xmlns:a16="http://schemas.microsoft.com/office/drawing/2014/main" id="{E9F6CF67-279D-D8D0-B1AD-2E1CB9D0EF4B}"/>
              </a:ext>
            </a:extLst>
          </p:cNvPr>
          <p:cNvSpPr/>
          <p:nvPr/>
        </p:nvSpPr>
        <p:spPr>
          <a:xfrm>
            <a:off x="533400" y="3030739"/>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5" name="Rectangle: Rounded Corners 24">
            <a:extLst>
              <a:ext uri="{FF2B5EF4-FFF2-40B4-BE49-F238E27FC236}">
                <a16:creationId xmlns:a16="http://schemas.microsoft.com/office/drawing/2014/main" id="{904DB1E2-19EE-6AFF-0602-8540B87671C7}"/>
              </a:ext>
            </a:extLst>
          </p:cNvPr>
          <p:cNvSpPr/>
          <p:nvPr/>
        </p:nvSpPr>
        <p:spPr>
          <a:xfrm>
            <a:off x="539235" y="2281546"/>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6" name="object 12">
            <a:extLst>
              <a:ext uri="{FF2B5EF4-FFF2-40B4-BE49-F238E27FC236}">
                <a16:creationId xmlns:a16="http://schemas.microsoft.com/office/drawing/2014/main" id="{ED7DD771-8DC2-70C6-18D8-04E3FE07C04F}"/>
              </a:ext>
            </a:extLst>
          </p:cNvPr>
          <p:cNvSpPr txBox="1"/>
          <p:nvPr/>
        </p:nvSpPr>
        <p:spPr>
          <a:xfrm>
            <a:off x="676638" y="2424452"/>
            <a:ext cx="2752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A. Frequent Release Cycles</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27" name="object 14">
            <a:extLst>
              <a:ext uri="{FF2B5EF4-FFF2-40B4-BE49-F238E27FC236}">
                <a16:creationId xmlns:a16="http://schemas.microsoft.com/office/drawing/2014/main" id="{A0C77943-A4E5-399E-CEEC-F493039F035C}"/>
              </a:ext>
            </a:extLst>
          </p:cNvPr>
          <p:cNvSpPr txBox="1"/>
          <p:nvPr/>
        </p:nvSpPr>
        <p:spPr>
          <a:xfrm>
            <a:off x="676638" y="3153676"/>
            <a:ext cx="3133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US" sz="1600" dirty="0">
                <a:solidFill>
                  <a:schemeClr val="tx1"/>
                </a:solidFill>
                <a:latin typeface="Lucida Grande" panose="020B0600040502020204"/>
                <a:cs typeface="Arial"/>
              </a:rPr>
              <a:t>B. Focus on Customer Feedback</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28" name="object 15">
            <a:extLst>
              <a:ext uri="{FF2B5EF4-FFF2-40B4-BE49-F238E27FC236}">
                <a16:creationId xmlns:a16="http://schemas.microsoft.com/office/drawing/2014/main" id="{5A944492-53D8-21C2-E91F-1108EEA68561}"/>
              </a:ext>
            </a:extLst>
          </p:cNvPr>
          <p:cNvSpPr txBox="1"/>
          <p:nvPr/>
        </p:nvSpPr>
        <p:spPr>
          <a:xfrm>
            <a:off x="676638" y="3895694"/>
            <a:ext cx="2378907"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C. Eliminating Waste</a:t>
            </a:r>
          </a:p>
          <a:p>
            <a:pPr marL="12700">
              <a:lnSpc>
                <a:spcPct val="100000"/>
              </a:lnSpc>
              <a:spcBef>
                <a:spcPts val="110"/>
              </a:spcBef>
            </a:pPr>
            <a:endParaRPr lang="en-IN" sz="1600" dirty="0">
              <a:solidFill>
                <a:schemeClr val="tx1"/>
              </a:solidFill>
              <a:latin typeface="Lucida Grande" panose="020B0600040502020204"/>
              <a:cs typeface="Arial"/>
            </a:endParaRPr>
          </a:p>
        </p:txBody>
      </p:sp>
      <p:sp>
        <p:nvSpPr>
          <p:cNvPr id="29" name="object 21">
            <a:extLst>
              <a:ext uri="{FF2B5EF4-FFF2-40B4-BE49-F238E27FC236}">
                <a16:creationId xmlns:a16="http://schemas.microsoft.com/office/drawing/2014/main" id="{F48C22BB-7A7E-3178-3ED2-78F811DB682D}"/>
              </a:ext>
            </a:extLst>
          </p:cNvPr>
          <p:cNvSpPr txBox="1"/>
          <p:nvPr/>
        </p:nvSpPr>
        <p:spPr>
          <a:xfrm>
            <a:off x="676637" y="4624919"/>
            <a:ext cx="1905613"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tabLst>
                <a:tab pos="187960" algn="l"/>
              </a:tabLst>
            </a:pPr>
            <a:r>
              <a:rPr sz="1600" u="none" dirty="0">
                <a:solidFill>
                  <a:schemeClr val="tx1"/>
                </a:solidFill>
                <a:latin typeface="Lucida Grande" panose="020B0600040502020204"/>
                <a:cs typeface="Arial"/>
              </a:rPr>
              <a:t>D. None of these</a:t>
            </a:r>
            <a:endParaRPr sz="1600" dirty="0">
              <a:solidFill>
                <a:schemeClr val="tx1"/>
              </a:solidFill>
              <a:latin typeface="Lucida Grande" panose="020B0600040502020204"/>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4" name="object 4"/>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10" name="object 10"/>
          <p:cNvSpPr txBox="1">
            <a:spLocks noGrp="1"/>
          </p:cNvSpPr>
          <p:nvPr>
            <p:ph type="title"/>
          </p:nvPr>
        </p:nvSpPr>
        <p:spPr>
          <a:xfrm>
            <a:off x="338757" y="223986"/>
            <a:ext cx="1109043" cy="531556"/>
          </a:xfrm>
          <a:prstGeom prst="rect">
            <a:avLst/>
          </a:prstGeom>
        </p:spPr>
        <p:txBody>
          <a:bodyPr vert="horz" wrap="square" lIns="0" tIns="15875" rIns="0" bIns="0" rtlCol="0">
            <a:spAutoFit/>
          </a:bodyPr>
          <a:lstStyle/>
          <a:p>
            <a:pPr marL="12700">
              <a:lnSpc>
                <a:spcPct val="100000"/>
              </a:lnSpc>
              <a:spcBef>
                <a:spcPts val="125"/>
              </a:spcBef>
            </a:pPr>
            <a:r>
              <a:rPr sz="3350" dirty="0">
                <a:solidFill>
                  <a:srgbClr val="5B4970"/>
                </a:solidFill>
                <a:latin typeface="Arial"/>
                <a:cs typeface="Arial"/>
              </a:rPr>
              <a:t>Quiz</a:t>
            </a:r>
            <a:endParaRPr sz="3350" dirty="0">
              <a:latin typeface="Arial"/>
              <a:cs typeface="Arial"/>
            </a:endParaRPr>
          </a:p>
        </p:txBody>
      </p:sp>
      <p:sp>
        <p:nvSpPr>
          <p:cNvPr id="15" name="object 15"/>
          <p:cNvSpPr txBox="1"/>
          <p:nvPr/>
        </p:nvSpPr>
        <p:spPr>
          <a:xfrm>
            <a:off x="538725" y="1272506"/>
            <a:ext cx="8966835" cy="375744"/>
          </a:xfrm>
          <a:prstGeom prst="rect">
            <a:avLst/>
          </a:prstGeom>
        </p:spPr>
        <p:txBody>
          <a:bodyPr vert="horz" wrap="square" lIns="0" tIns="97790" rIns="0" bIns="0" rtlCol="0">
            <a:spAutoFit/>
          </a:bodyPr>
          <a:lstStyle/>
          <a:p>
            <a:pPr marL="12700">
              <a:lnSpc>
                <a:spcPct val="100000"/>
              </a:lnSpc>
              <a:spcBef>
                <a:spcPts val="770"/>
              </a:spcBef>
            </a:pPr>
            <a:r>
              <a:rPr b="1" dirty="0">
                <a:latin typeface="Lucida Grande" panose="020B0600040502020204" pitchFamily="34" charset="0"/>
              </a:rPr>
              <a:t>3. Which of these principles are NOT included in Agile Methodologies?</a:t>
            </a:r>
          </a:p>
        </p:txBody>
      </p:sp>
      <p:sp>
        <p:nvSpPr>
          <p:cNvPr id="23" name="Rectangle: Rounded Corners 22">
            <a:extLst>
              <a:ext uri="{FF2B5EF4-FFF2-40B4-BE49-F238E27FC236}">
                <a16:creationId xmlns:a16="http://schemas.microsoft.com/office/drawing/2014/main" id="{4544B175-C593-FEB5-F202-2B569C6FD040}"/>
              </a:ext>
            </a:extLst>
          </p:cNvPr>
          <p:cNvSpPr/>
          <p:nvPr/>
        </p:nvSpPr>
        <p:spPr>
          <a:xfrm>
            <a:off x="563531" y="4529124"/>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4" name="Rectangle: Rounded Corners 23">
            <a:extLst>
              <a:ext uri="{FF2B5EF4-FFF2-40B4-BE49-F238E27FC236}">
                <a16:creationId xmlns:a16="http://schemas.microsoft.com/office/drawing/2014/main" id="{FD2B31D5-9263-3B83-859A-06D32E1AF98A}"/>
              </a:ext>
            </a:extLst>
          </p:cNvPr>
          <p:cNvSpPr/>
          <p:nvPr/>
        </p:nvSpPr>
        <p:spPr>
          <a:xfrm>
            <a:off x="551383" y="3779932"/>
            <a:ext cx="3276600" cy="537854"/>
          </a:xfrm>
          <a:prstGeom prst="roundRect">
            <a:avLst/>
          </a:prstGeom>
          <a:ln>
            <a:solidFill>
              <a:srgbClr val="F17F09"/>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latin typeface="Lucida Grande" panose="020B0600040502020204"/>
            </a:endParaRPr>
          </a:p>
        </p:txBody>
      </p:sp>
      <p:sp>
        <p:nvSpPr>
          <p:cNvPr id="25" name="Rectangle: Rounded Corners 24">
            <a:extLst>
              <a:ext uri="{FF2B5EF4-FFF2-40B4-BE49-F238E27FC236}">
                <a16:creationId xmlns:a16="http://schemas.microsoft.com/office/drawing/2014/main" id="{BDDC24C1-8079-E521-443D-B118DCCD2F42}"/>
              </a:ext>
            </a:extLst>
          </p:cNvPr>
          <p:cNvSpPr/>
          <p:nvPr/>
        </p:nvSpPr>
        <p:spPr>
          <a:xfrm>
            <a:off x="533400" y="3030739"/>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6" name="Rectangle: Rounded Corners 25">
            <a:extLst>
              <a:ext uri="{FF2B5EF4-FFF2-40B4-BE49-F238E27FC236}">
                <a16:creationId xmlns:a16="http://schemas.microsoft.com/office/drawing/2014/main" id="{3B3D942E-0CF5-ECDA-4E3B-D43501353C57}"/>
              </a:ext>
            </a:extLst>
          </p:cNvPr>
          <p:cNvSpPr/>
          <p:nvPr/>
        </p:nvSpPr>
        <p:spPr>
          <a:xfrm>
            <a:off x="539235" y="2281546"/>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7" name="object 12">
            <a:extLst>
              <a:ext uri="{FF2B5EF4-FFF2-40B4-BE49-F238E27FC236}">
                <a16:creationId xmlns:a16="http://schemas.microsoft.com/office/drawing/2014/main" id="{B69854D4-81E0-D31F-D414-E9310563A90B}"/>
              </a:ext>
            </a:extLst>
          </p:cNvPr>
          <p:cNvSpPr txBox="1"/>
          <p:nvPr/>
        </p:nvSpPr>
        <p:spPr>
          <a:xfrm>
            <a:off x="676638" y="2424452"/>
            <a:ext cx="2752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A. Frequent Release Cycles</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28" name="object 14">
            <a:extLst>
              <a:ext uri="{FF2B5EF4-FFF2-40B4-BE49-F238E27FC236}">
                <a16:creationId xmlns:a16="http://schemas.microsoft.com/office/drawing/2014/main" id="{F64906B4-B89F-F924-90D3-EE42FB6A47D5}"/>
              </a:ext>
            </a:extLst>
          </p:cNvPr>
          <p:cNvSpPr txBox="1"/>
          <p:nvPr/>
        </p:nvSpPr>
        <p:spPr>
          <a:xfrm>
            <a:off x="676638" y="3153676"/>
            <a:ext cx="3133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US" sz="1600" dirty="0">
                <a:solidFill>
                  <a:schemeClr val="tx1"/>
                </a:solidFill>
                <a:latin typeface="Lucida Grande" panose="020B0600040502020204"/>
                <a:cs typeface="Arial"/>
              </a:rPr>
              <a:t>B. Focus on Customer Feedback</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29" name="object 15">
            <a:extLst>
              <a:ext uri="{FF2B5EF4-FFF2-40B4-BE49-F238E27FC236}">
                <a16:creationId xmlns:a16="http://schemas.microsoft.com/office/drawing/2014/main" id="{E709D15E-0CCA-0A07-B412-398B63F8630A}"/>
              </a:ext>
            </a:extLst>
          </p:cNvPr>
          <p:cNvSpPr txBox="1"/>
          <p:nvPr/>
        </p:nvSpPr>
        <p:spPr>
          <a:xfrm>
            <a:off x="676638" y="3895694"/>
            <a:ext cx="2378907"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C. Eliminating Waste</a:t>
            </a:r>
          </a:p>
          <a:p>
            <a:pPr marL="12700">
              <a:lnSpc>
                <a:spcPct val="100000"/>
              </a:lnSpc>
              <a:spcBef>
                <a:spcPts val="110"/>
              </a:spcBef>
            </a:pPr>
            <a:endParaRPr lang="en-IN" sz="1600" dirty="0">
              <a:solidFill>
                <a:schemeClr val="tx1"/>
              </a:solidFill>
              <a:latin typeface="Lucida Grande" panose="020B0600040502020204"/>
              <a:cs typeface="Arial"/>
            </a:endParaRPr>
          </a:p>
        </p:txBody>
      </p:sp>
      <p:sp>
        <p:nvSpPr>
          <p:cNvPr id="30" name="object 21">
            <a:extLst>
              <a:ext uri="{FF2B5EF4-FFF2-40B4-BE49-F238E27FC236}">
                <a16:creationId xmlns:a16="http://schemas.microsoft.com/office/drawing/2014/main" id="{1894B616-D226-12F0-1271-E26610411B60}"/>
              </a:ext>
            </a:extLst>
          </p:cNvPr>
          <p:cNvSpPr txBox="1"/>
          <p:nvPr/>
        </p:nvSpPr>
        <p:spPr>
          <a:xfrm>
            <a:off x="676637" y="4624919"/>
            <a:ext cx="1905613"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tabLst>
                <a:tab pos="187960" algn="l"/>
              </a:tabLst>
            </a:pPr>
            <a:r>
              <a:rPr sz="1600" u="none" dirty="0">
                <a:solidFill>
                  <a:schemeClr val="tx1"/>
                </a:solidFill>
                <a:latin typeface="Lucida Grande" panose="020B0600040502020204"/>
                <a:cs typeface="Arial"/>
              </a:rPr>
              <a:t>D. None of these</a:t>
            </a:r>
            <a:endParaRPr sz="1600" dirty="0">
              <a:solidFill>
                <a:schemeClr val="tx1"/>
              </a:solidFill>
              <a:latin typeface="Lucida Grande" panose="020B0600040502020204"/>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5" name="object 5"/>
          <p:cNvSpPr txBox="1"/>
          <p:nvPr/>
        </p:nvSpPr>
        <p:spPr>
          <a:xfrm>
            <a:off x="532511" y="1397508"/>
            <a:ext cx="10228580" cy="289823"/>
          </a:xfrm>
          <a:prstGeom prst="rect">
            <a:avLst/>
          </a:prstGeom>
        </p:spPr>
        <p:txBody>
          <a:bodyPr vert="horz" wrap="square" lIns="0" tIns="12700" rIns="0" bIns="0" rtlCol="0">
            <a:spAutoFit/>
          </a:bodyPr>
          <a:lstStyle/>
          <a:p>
            <a:pPr marL="25400">
              <a:lnSpc>
                <a:spcPct val="100000"/>
              </a:lnSpc>
              <a:spcBef>
                <a:spcPts val="100"/>
              </a:spcBef>
            </a:pPr>
            <a:r>
              <a:rPr b="1" dirty="0">
                <a:latin typeface="Lucida Grande" panose="020B0600040502020204" pitchFamily="34" charset="0"/>
              </a:rPr>
              <a:t>4</a:t>
            </a:r>
            <a:r>
              <a:rPr lang="en-IN" b="1" dirty="0">
                <a:latin typeface="Lucida Grande" panose="020B0600040502020204" pitchFamily="34" charset="0"/>
              </a:rPr>
              <a:t>. </a:t>
            </a:r>
            <a:r>
              <a:rPr b="1" dirty="0">
                <a:latin typeface="Lucida Grande" panose="020B0600040502020204" pitchFamily="34" charset="0"/>
              </a:rPr>
              <a:t>which lifecycle stage </a:t>
            </a:r>
            <a:r>
              <a:rPr lang="en-IN" b="1" dirty="0">
                <a:latin typeface="Lucida Grande" panose="020B0600040502020204" pitchFamily="34" charset="0"/>
              </a:rPr>
              <a:t>in</a:t>
            </a:r>
            <a:r>
              <a:rPr b="1" dirty="0">
                <a:latin typeface="Lucida Grande" panose="020B0600040502020204" pitchFamily="34" charset="0"/>
              </a:rPr>
              <a:t> </a:t>
            </a:r>
            <a:r>
              <a:rPr b="1" dirty="0" err="1">
                <a:latin typeface="Lucida Grande" panose="020B0600040502020204" pitchFamily="34" charset="0"/>
              </a:rPr>
              <a:t>Devops</a:t>
            </a:r>
            <a:r>
              <a:rPr b="1" dirty="0">
                <a:latin typeface="Lucida Grande" panose="020B0600040502020204" pitchFamily="34" charset="0"/>
              </a:rPr>
              <a:t> helps in Transition from one stage to </a:t>
            </a:r>
            <a:r>
              <a:rPr b="1" dirty="0" err="1">
                <a:latin typeface="Lucida Grande" panose="020B0600040502020204" pitchFamily="34" charset="0"/>
              </a:rPr>
              <a:t>anothe</a:t>
            </a:r>
            <a:r>
              <a:rPr lang="en-IN" b="1" dirty="0">
                <a:latin typeface="Lucida Grande" panose="020B0600040502020204" pitchFamily="34" charset="0"/>
              </a:rPr>
              <a:t>r</a:t>
            </a:r>
            <a:r>
              <a:rPr b="1" dirty="0">
                <a:latin typeface="Lucida Grande" panose="020B0600040502020204" pitchFamily="34" charset="0"/>
              </a:rPr>
              <a:t>?</a:t>
            </a:r>
          </a:p>
        </p:txBody>
      </p:sp>
      <p:sp>
        <p:nvSpPr>
          <p:cNvPr id="7" name="object 7"/>
          <p:cNvSpPr txBox="1"/>
          <p:nvPr/>
        </p:nvSpPr>
        <p:spPr>
          <a:xfrm>
            <a:off x="506094" y="5032120"/>
            <a:ext cx="4141470" cy="89768"/>
          </a:xfrm>
          <a:prstGeom prst="rect">
            <a:avLst/>
          </a:prstGeom>
        </p:spPr>
        <p:txBody>
          <a:bodyPr vert="horz" wrap="square" lIns="0" tIns="12700" rIns="0" bIns="0" rtlCol="0">
            <a:spAutoFit/>
          </a:bodyPr>
          <a:lstStyle/>
          <a:p>
            <a:pPr marL="38100">
              <a:lnSpc>
                <a:spcPct val="100000"/>
              </a:lnSpc>
              <a:spcBef>
                <a:spcPts val="100"/>
              </a:spcBef>
            </a:pPr>
            <a:r>
              <a:rPr sz="750" i="1" baseline="-22222" dirty="0">
                <a:solidFill>
                  <a:srgbClr val="8B806B"/>
                </a:solidFill>
                <a:latin typeface="Times New Roman"/>
                <a:cs typeface="Times New Roman"/>
              </a:rPr>
              <a:t>'</a:t>
            </a:r>
            <a:r>
              <a:rPr sz="750" i="1" baseline="-22222" dirty="0">
                <a:solidFill>
                  <a:srgbClr val="978B78"/>
                </a:solidFill>
                <a:latin typeface="Times New Roman"/>
                <a:cs typeface="Times New Roman"/>
              </a:rPr>
              <a:t>�</a:t>
            </a:r>
            <a:r>
              <a:rPr sz="300" dirty="0">
                <a:solidFill>
                  <a:srgbClr val="766A4E"/>
                </a:solidFill>
                <a:latin typeface="Times New Roman"/>
                <a:cs typeface="Times New Roman"/>
              </a:rPr>
              <a:t>====</a:t>
            </a:r>
            <a:r>
              <a:rPr sz="750" i="1" baseline="-22222" dirty="0">
                <a:solidFill>
                  <a:srgbClr val="766A4E"/>
                </a:solidFill>
                <a:latin typeface="Times New Roman"/>
                <a:cs typeface="Times New Roman"/>
              </a:rPr>
              <a:t>�</a:t>
            </a:r>
            <a:r>
              <a:rPr sz="300" dirty="0">
                <a:solidFill>
                  <a:srgbClr val="766A4E"/>
                </a:solidFill>
                <a:latin typeface="Times New Roman"/>
                <a:cs typeface="Times New Roman"/>
              </a:rPr>
              <a:t>=========</a:t>
            </a:r>
            <a:r>
              <a:rPr sz="750" i="1" baseline="-22222" dirty="0">
                <a:solidFill>
                  <a:srgbClr val="766A4E"/>
                </a:solidFill>
                <a:latin typeface="Times New Roman"/>
                <a:cs typeface="Times New Roman"/>
              </a:rPr>
              <a:t>-;;;;;;;#</a:t>
            </a:r>
            <a:r>
              <a:rPr sz="750" i="1" baseline="-22222" dirty="0">
                <a:solidFill>
                  <a:srgbClr val="C7C4C4"/>
                </a:solidFill>
                <a:latin typeface="Times New Roman"/>
                <a:cs typeface="Times New Roman"/>
              </a:rPr>
              <a:t>"</a:t>
            </a:r>
            <a:endParaRPr sz="750" baseline="-22222">
              <a:latin typeface="Times New Roman"/>
              <a:cs typeface="Times New Roman"/>
            </a:endParaRPr>
          </a:p>
        </p:txBody>
      </p:sp>
      <p:sp>
        <p:nvSpPr>
          <p:cNvPr id="9" name="object 4">
            <a:extLst>
              <a:ext uri="{FF2B5EF4-FFF2-40B4-BE49-F238E27FC236}">
                <a16:creationId xmlns:a16="http://schemas.microsoft.com/office/drawing/2014/main" id="{92797D9E-EE88-D275-56BF-64C1A0C10B83}"/>
              </a:ext>
            </a:extLst>
          </p:cNvPr>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12" name="object 10">
            <a:extLst>
              <a:ext uri="{FF2B5EF4-FFF2-40B4-BE49-F238E27FC236}">
                <a16:creationId xmlns:a16="http://schemas.microsoft.com/office/drawing/2014/main" id="{21D2FA92-D1CE-8FBC-BBB7-7DBCE79E08F6}"/>
              </a:ext>
            </a:extLst>
          </p:cNvPr>
          <p:cNvSpPr txBox="1">
            <a:spLocks noGrp="1"/>
          </p:cNvSpPr>
          <p:nvPr>
            <p:ph type="title"/>
          </p:nvPr>
        </p:nvSpPr>
        <p:spPr>
          <a:xfrm>
            <a:off x="338757" y="223986"/>
            <a:ext cx="1261443" cy="531556"/>
          </a:xfrm>
          <a:prstGeom prst="rect">
            <a:avLst/>
          </a:prstGeom>
        </p:spPr>
        <p:txBody>
          <a:bodyPr vert="horz" wrap="square" lIns="0" tIns="15875" rIns="0" bIns="0" rtlCol="0">
            <a:spAutoFit/>
          </a:bodyPr>
          <a:lstStyle/>
          <a:p>
            <a:pPr marL="12700">
              <a:lnSpc>
                <a:spcPct val="100000"/>
              </a:lnSpc>
              <a:spcBef>
                <a:spcPts val="125"/>
              </a:spcBef>
            </a:pPr>
            <a:r>
              <a:rPr sz="3350" dirty="0">
                <a:solidFill>
                  <a:srgbClr val="5B4970"/>
                </a:solidFill>
                <a:latin typeface="Arial"/>
                <a:cs typeface="Arial"/>
              </a:rPr>
              <a:t>Quiz</a:t>
            </a:r>
            <a:endParaRPr sz="3350" dirty="0">
              <a:latin typeface="Arial"/>
              <a:cs typeface="Arial"/>
            </a:endParaRPr>
          </a:p>
        </p:txBody>
      </p:sp>
      <p:sp>
        <p:nvSpPr>
          <p:cNvPr id="13" name="Rectangle: Rounded Corners 12">
            <a:extLst>
              <a:ext uri="{FF2B5EF4-FFF2-40B4-BE49-F238E27FC236}">
                <a16:creationId xmlns:a16="http://schemas.microsoft.com/office/drawing/2014/main" id="{62524F7B-3C44-8E67-63DA-DC5D7F2A10E3}"/>
              </a:ext>
            </a:extLst>
          </p:cNvPr>
          <p:cNvSpPr/>
          <p:nvPr/>
        </p:nvSpPr>
        <p:spPr>
          <a:xfrm>
            <a:off x="563531" y="4529124"/>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14" name="Rectangle: Rounded Corners 13">
            <a:extLst>
              <a:ext uri="{FF2B5EF4-FFF2-40B4-BE49-F238E27FC236}">
                <a16:creationId xmlns:a16="http://schemas.microsoft.com/office/drawing/2014/main" id="{5369DC80-078C-9D53-97D4-192DEA35F987}"/>
              </a:ext>
            </a:extLst>
          </p:cNvPr>
          <p:cNvSpPr/>
          <p:nvPr/>
        </p:nvSpPr>
        <p:spPr>
          <a:xfrm>
            <a:off x="551383" y="3779932"/>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15" name="Rectangle: Rounded Corners 14">
            <a:extLst>
              <a:ext uri="{FF2B5EF4-FFF2-40B4-BE49-F238E27FC236}">
                <a16:creationId xmlns:a16="http://schemas.microsoft.com/office/drawing/2014/main" id="{6874ADED-06C8-F0B6-D084-31052A54302C}"/>
              </a:ext>
            </a:extLst>
          </p:cNvPr>
          <p:cNvSpPr/>
          <p:nvPr/>
        </p:nvSpPr>
        <p:spPr>
          <a:xfrm>
            <a:off x="533400" y="3030739"/>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16" name="Rectangle: Rounded Corners 15">
            <a:extLst>
              <a:ext uri="{FF2B5EF4-FFF2-40B4-BE49-F238E27FC236}">
                <a16:creationId xmlns:a16="http://schemas.microsoft.com/office/drawing/2014/main" id="{4C095748-46FE-73BB-3319-C382BE3FA031}"/>
              </a:ext>
            </a:extLst>
          </p:cNvPr>
          <p:cNvSpPr/>
          <p:nvPr/>
        </p:nvSpPr>
        <p:spPr>
          <a:xfrm>
            <a:off x="539235" y="2281546"/>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17" name="object 12">
            <a:extLst>
              <a:ext uri="{FF2B5EF4-FFF2-40B4-BE49-F238E27FC236}">
                <a16:creationId xmlns:a16="http://schemas.microsoft.com/office/drawing/2014/main" id="{245F9405-AFCC-7598-9329-A347B04AEE73}"/>
              </a:ext>
            </a:extLst>
          </p:cNvPr>
          <p:cNvSpPr txBox="1"/>
          <p:nvPr/>
        </p:nvSpPr>
        <p:spPr>
          <a:xfrm>
            <a:off x="676638" y="2424452"/>
            <a:ext cx="2752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A. Continuous Development</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18" name="object 14">
            <a:extLst>
              <a:ext uri="{FF2B5EF4-FFF2-40B4-BE49-F238E27FC236}">
                <a16:creationId xmlns:a16="http://schemas.microsoft.com/office/drawing/2014/main" id="{161A649D-74AA-D543-1F49-F659B6664674}"/>
              </a:ext>
            </a:extLst>
          </p:cNvPr>
          <p:cNvSpPr txBox="1"/>
          <p:nvPr/>
        </p:nvSpPr>
        <p:spPr>
          <a:xfrm>
            <a:off x="676638" y="3153676"/>
            <a:ext cx="3133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US" sz="1600" dirty="0">
                <a:solidFill>
                  <a:schemeClr val="tx1"/>
                </a:solidFill>
                <a:latin typeface="Lucida Grande" panose="020B0600040502020204"/>
                <a:cs typeface="Arial"/>
              </a:rPr>
              <a:t>B. Continuous testing</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19" name="object 15">
            <a:extLst>
              <a:ext uri="{FF2B5EF4-FFF2-40B4-BE49-F238E27FC236}">
                <a16:creationId xmlns:a16="http://schemas.microsoft.com/office/drawing/2014/main" id="{ADD6E8FE-5911-2F16-927B-835455FC4F1B}"/>
              </a:ext>
            </a:extLst>
          </p:cNvPr>
          <p:cNvSpPr txBox="1"/>
          <p:nvPr/>
        </p:nvSpPr>
        <p:spPr>
          <a:xfrm>
            <a:off x="676638" y="3895694"/>
            <a:ext cx="2378907"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C. </a:t>
            </a:r>
            <a:r>
              <a:rPr lang="en-IN" sz="1600" dirty="0" err="1">
                <a:solidFill>
                  <a:schemeClr val="tx1"/>
                </a:solidFill>
                <a:latin typeface="Lucida Grande" panose="020B0600040502020204"/>
                <a:cs typeface="Arial"/>
              </a:rPr>
              <a:t>Continous</a:t>
            </a:r>
            <a:r>
              <a:rPr lang="en-IN" sz="1600" dirty="0">
                <a:solidFill>
                  <a:schemeClr val="tx1"/>
                </a:solidFill>
                <a:latin typeface="Lucida Grande" panose="020B0600040502020204"/>
                <a:cs typeface="Arial"/>
              </a:rPr>
              <a:t> monitoring</a:t>
            </a:r>
          </a:p>
          <a:p>
            <a:pPr marL="12700">
              <a:lnSpc>
                <a:spcPct val="100000"/>
              </a:lnSpc>
              <a:spcBef>
                <a:spcPts val="110"/>
              </a:spcBef>
            </a:pPr>
            <a:endParaRPr lang="en-IN" sz="1600" dirty="0">
              <a:solidFill>
                <a:schemeClr val="tx1"/>
              </a:solidFill>
              <a:latin typeface="Lucida Grande" panose="020B0600040502020204"/>
              <a:cs typeface="Arial"/>
            </a:endParaRPr>
          </a:p>
        </p:txBody>
      </p:sp>
      <p:sp>
        <p:nvSpPr>
          <p:cNvPr id="20" name="object 21">
            <a:extLst>
              <a:ext uri="{FF2B5EF4-FFF2-40B4-BE49-F238E27FC236}">
                <a16:creationId xmlns:a16="http://schemas.microsoft.com/office/drawing/2014/main" id="{B27E517E-AF6A-4595-696D-78BD6A608C6F}"/>
              </a:ext>
            </a:extLst>
          </p:cNvPr>
          <p:cNvSpPr txBox="1"/>
          <p:nvPr/>
        </p:nvSpPr>
        <p:spPr>
          <a:xfrm>
            <a:off x="676637" y="4624919"/>
            <a:ext cx="2378908"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tabLst>
                <a:tab pos="187960" algn="l"/>
              </a:tabLst>
            </a:pPr>
            <a:r>
              <a:rPr sz="1600" u="none" dirty="0">
                <a:solidFill>
                  <a:schemeClr val="tx1"/>
                </a:solidFill>
                <a:latin typeface="Lucida Grande" panose="020B0600040502020204"/>
                <a:cs typeface="Arial"/>
              </a:rPr>
              <a:t>D. </a:t>
            </a:r>
            <a:r>
              <a:rPr lang="en-IN" sz="1600" dirty="0" err="1">
                <a:solidFill>
                  <a:schemeClr val="tx1"/>
                </a:solidFill>
                <a:latin typeface="Lucida Grande" panose="020B0600040502020204"/>
                <a:cs typeface="Arial"/>
              </a:rPr>
              <a:t>Continous</a:t>
            </a:r>
            <a:r>
              <a:rPr lang="en-IN" sz="1600" dirty="0">
                <a:solidFill>
                  <a:schemeClr val="tx1"/>
                </a:solidFill>
                <a:latin typeface="Lucida Grande" panose="020B0600040502020204"/>
                <a:cs typeface="Arial"/>
              </a:rPr>
              <a:t> integration</a:t>
            </a:r>
            <a:endParaRPr sz="1600" dirty="0">
              <a:solidFill>
                <a:schemeClr val="tx1"/>
              </a:solidFill>
              <a:latin typeface="Lucida Grande" panose="020B0600040502020204"/>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7" name="object 7">
            <a:extLst>
              <a:ext uri="{FF2B5EF4-FFF2-40B4-BE49-F238E27FC236}">
                <a16:creationId xmlns:a16="http://schemas.microsoft.com/office/drawing/2014/main" id="{BA83BCEE-F854-2350-ED7F-B442635E0EFE}"/>
              </a:ext>
            </a:extLst>
          </p:cNvPr>
          <p:cNvSpPr txBox="1"/>
          <p:nvPr/>
        </p:nvSpPr>
        <p:spPr>
          <a:xfrm>
            <a:off x="506094" y="5032120"/>
            <a:ext cx="4141470" cy="89768"/>
          </a:xfrm>
          <a:prstGeom prst="rect">
            <a:avLst/>
          </a:prstGeom>
        </p:spPr>
        <p:txBody>
          <a:bodyPr vert="horz" wrap="square" lIns="0" tIns="12700" rIns="0" bIns="0" rtlCol="0">
            <a:spAutoFit/>
          </a:bodyPr>
          <a:lstStyle/>
          <a:p>
            <a:pPr marL="38100">
              <a:lnSpc>
                <a:spcPct val="100000"/>
              </a:lnSpc>
              <a:spcBef>
                <a:spcPts val="100"/>
              </a:spcBef>
            </a:pPr>
            <a:r>
              <a:rPr sz="750" i="1" baseline="-22222" dirty="0">
                <a:solidFill>
                  <a:srgbClr val="8B806B"/>
                </a:solidFill>
                <a:latin typeface="Times New Roman"/>
                <a:cs typeface="Times New Roman"/>
              </a:rPr>
              <a:t>'</a:t>
            </a:r>
            <a:r>
              <a:rPr sz="750" i="1" baseline="-22222" dirty="0">
                <a:solidFill>
                  <a:srgbClr val="978B78"/>
                </a:solidFill>
                <a:latin typeface="Times New Roman"/>
                <a:cs typeface="Times New Roman"/>
              </a:rPr>
              <a:t>�</a:t>
            </a:r>
            <a:r>
              <a:rPr sz="300" dirty="0">
                <a:solidFill>
                  <a:srgbClr val="766A4E"/>
                </a:solidFill>
                <a:latin typeface="Times New Roman"/>
                <a:cs typeface="Times New Roman"/>
              </a:rPr>
              <a:t>====</a:t>
            </a:r>
            <a:r>
              <a:rPr sz="750" i="1" baseline="-22222" dirty="0">
                <a:solidFill>
                  <a:srgbClr val="766A4E"/>
                </a:solidFill>
                <a:latin typeface="Times New Roman"/>
                <a:cs typeface="Times New Roman"/>
              </a:rPr>
              <a:t>�</a:t>
            </a:r>
            <a:r>
              <a:rPr sz="300" dirty="0">
                <a:solidFill>
                  <a:srgbClr val="766A4E"/>
                </a:solidFill>
                <a:latin typeface="Times New Roman"/>
                <a:cs typeface="Times New Roman"/>
              </a:rPr>
              <a:t>=========</a:t>
            </a:r>
            <a:r>
              <a:rPr sz="750" i="1" baseline="-22222" dirty="0">
                <a:solidFill>
                  <a:srgbClr val="766A4E"/>
                </a:solidFill>
                <a:latin typeface="Times New Roman"/>
                <a:cs typeface="Times New Roman"/>
              </a:rPr>
              <a:t>-;;;;;;;#</a:t>
            </a:r>
            <a:r>
              <a:rPr sz="750" i="1" baseline="-22222" dirty="0">
                <a:solidFill>
                  <a:srgbClr val="C7C4C4"/>
                </a:solidFill>
                <a:latin typeface="Times New Roman"/>
                <a:cs typeface="Times New Roman"/>
              </a:rPr>
              <a:t>"</a:t>
            </a:r>
            <a:endParaRPr sz="750" baseline="-22222">
              <a:latin typeface="Times New Roman"/>
              <a:cs typeface="Times New Roman"/>
            </a:endParaRPr>
          </a:p>
        </p:txBody>
      </p:sp>
      <p:sp>
        <p:nvSpPr>
          <p:cNvPr id="8" name="Rectangle: Rounded Corners 7">
            <a:extLst>
              <a:ext uri="{FF2B5EF4-FFF2-40B4-BE49-F238E27FC236}">
                <a16:creationId xmlns:a16="http://schemas.microsoft.com/office/drawing/2014/main" id="{729EFAE5-C54B-2DF3-F0A6-E2F6420B1D8A}"/>
              </a:ext>
            </a:extLst>
          </p:cNvPr>
          <p:cNvSpPr/>
          <p:nvPr/>
        </p:nvSpPr>
        <p:spPr>
          <a:xfrm>
            <a:off x="563531" y="4529124"/>
            <a:ext cx="3276600" cy="537854"/>
          </a:xfrm>
          <a:prstGeom prst="roundRect">
            <a:avLst/>
          </a:prstGeom>
          <a:solidFill>
            <a:srgbClr val="8064A2"/>
          </a:solidFill>
          <a:ln>
            <a:solidFill>
              <a:srgbClr val="F17F09"/>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9" name="Rectangle: Rounded Corners 8">
            <a:extLst>
              <a:ext uri="{FF2B5EF4-FFF2-40B4-BE49-F238E27FC236}">
                <a16:creationId xmlns:a16="http://schemas.microsoft.com/office/drawing/2014/main" id="{B08F8424-0A28-0DBF-73D3-D12828CCC8A7}"/>
              </a:ext>
            </a:extLst>
          </p:cNvPr>
          <p:cNvSpPr/>
          <p:nvPr/>
        </p:nvSpPr>
        <p:spPr>
          <a:xfrm>
            <a:off x="551383" y="3779932"/>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10" name="Rectangle: Rounded Corners 9">
            <a:extLst>
              <a:ext uri="{FF2B5EF4-FFF2-40B4-BE49-F238E27FC236}">
                <a16:creationId xmlns:a16="http://schemas.microsoft.com/office/drawing/2014/main" id="{0BCD0BEC-CDB9-C06E-4BA7-45514A78ACF7}"/>
              </a:ext>
            </a:extLst>
          </p:cNvPr>
          <p:cNvSpPr/>
          <p:nvPr/>
        </p:nvSpPr>
        <p:spPr>
          <a:xfrm>
            <a:off x="533400" y="3030739"/>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11" name="Rectangle: Rounded Corners 10">
            <a:extLst>
              <a:ext uri="{FF2B5EF4-FFF2-40B4-BE49-F238E27FC236}">
                <a16:creationId xmlns:a16="http://schemas.microsoft.com/office/drawing/2014/main" id="{60F93B05-1C74-2FD7-C47E-92AA1E3FCBB3}"/>
              </a:ext>
            </a:extLst>
          </p:cNvPr>
          <p:cNvSpPr/>
          <p:nvPr/>
        </p:nvSpPr>
        <p:spPr>
          <a:xfrm>
            <a:off x="539235" y="2281546"/>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12" name="object 12">
            <a:extLst>
              <a:ext uri="{FF2B5EF4-FFF2-40B4-BE49-F238E27FC236}">
                <a16:creationId xmlns:a16="http://schemas.microsoft.com/office/drawing/2014/main" id="{7E67832B-49B5-F716-4AD5-BAD55A988AA3}"/>
              </a:ext>
            </a:extLst>
          </p:cNvPr>
          <p:cNvSpPr txBox="1"/>
          <p:nvPr/>
        </p:nvSpPr>
        <p:spPr>
          <a:xfrm>
            <a:off x="676638" y="2424452"/>
            <a:ext cx="2752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A. Continuous Development</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13" name="object 14">
            <a:extLst>
              <a:ext uri="{FF2B5EF4-FFF2-40B4-BE49-F238E27FC236}">
                <a16:creationId xmlns:a16="http://schemas.microsoft.com/office/drawing/2014/main" id="{02078596-72D8-2F01-CCC4-64A480257098}"/>
              </a:ext>
            </a:extLst>
          </p:cNvPr>
          <p:cNvSpPr txBox="1"/>
          <p:nvPr/>
        </p:nvSpPr>
        <p:spPr>
          <a:xfrm>
            <a:off x="676638" y="3153676"/>
            <a:ext cx="3133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US" sz="1600" dirty="0">
                <a:solidFill>
                  <a:schemeClr val="tx1"/>
                </a:solidFill>
                <a:latin typeface="Lucida Grande" panose="020B0600040502020204"/>
                <a:cs typeface="Arial"/>
              </a:rPr>
              <a:t>B. Continuous testing</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14" name="object 15">
            <a:extLst>
              <a:ext uri="{FF2B5EF4-FFF2-40B4-BE49-F238E27FC236}">
                <a16:creationId xmlns:a16="http://schemas.microsoft.com/office/drawing/2014/main" id="{58D32C6B-BC4B-FC11-0497-A85454C46E8B}"/>
              </a:ext>
            </a:extLst>
          </p:cNvPr>
          <p:cNvSpPr txBox="1"/>
          <p:nvPr/>
        </p:nvSpPr>
        <p:spPr>
          <a:xfrm>
            <a:off x="676638" y="3895694"/>
            <a:ext cx="2378907"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C. </a:t>
            </a:r>
            <a:r>
              <a:rPr lang="en-IN" sz="1600" dirty="0" err="1">
                <a:solidFill>
                  <a:schemeClr val="tx1"/>
                </a:solidFill>
                <a:latin typeface="Lucida Grande" panose="020B0600040502020204"/>
                <a:cs typeface="Arial"/>
              </a:rPr>
              <a:t>Continous</a:t>
            </a:r>
            <a:r>
              <a:rPr lang="en-IN" sz="1600" dirty="0">
                <a:solidFill>
                  <a:schemeClr val="tx1"/>
                </a:solidFill>
                <a:latin typeface="Lucida Grande" panose="020B0600040502020204"/>
                <a:cs typeface="Arial"/>
              </a:rPr>
              <a:t> monitoring</a:t>
            </a:r>
          </a:p>
          <a:p>
            <a:pPr marL="12700">
              <a:lnSpc>
                <a:spcPct val="100000"/>
              </a:lnSpc>
              <a:spcBef>
                <a:spcPts val="110"/>
              </a:spcBef>
            </a:pPr>
            <a:endParaRPr lang="en-IN" sz="1600" dirty="0">
              <a:solidFill>
                <a:schemeClr val="tx1"/>
              </a:solidFill>
              <a:latin typeface="Lucida Grande" panose="020B0600040502020204"/>
              <a:cs typeface="Arial"/>
            </a:endParaRPr>
          </a:p>
        </p:txBody>
      </p:sp>
      <p:sp>
        <p:nvSpPr>
          <p:cNvPr id="15" name="object 21">
            <a:extLst>
              <a:ext uri="{FF2B5EF4-FFF2-40B4-BE49-F238E27FC236}">
                <a16:creationId xmlns:a16="http://schemas.microsoft.com/office/drawing/2014/main" id="{1C5AD0E1-71CD-E2D5-BEDF-D5CE94060F7B}"/>
              </a:ext>
            </a:extLst>
          </p:cNvPr>
          <p:cNvSpPr txBox="1"/>
          <p:nvPr/>
        </p:nvSpPr>
        <p:spPr>
          <a:xfrm>
            <a:off x="676637" y="4624919"/>
            <a:ext cx="2378908"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tabLst>
                <a:tab pos="187960" algn="l"/>
              </a:tabLst>
            </a:pPr>
            <a:r>
              <a:rPr sz="1600" u="none" dirty="0">
                <a:solidFill>
                  <a:schemeClr val="tx1"/>
                </a:solidFill>
                <a:latin typeface="Lucida Grande" panose="020B0600040502020204"/>
                <a:cs typeface="Arial"/>
              </a:rPr>
              <a:t>D. </a:t>
            </a:r>
            <a:r>
              <a:rPr lang="en-IN" sz="1600" dirty="0" err="1">
                <a:solidFill>
                  <a:schemeClr val="tx1"/>
                </a:solidFill>
                <a:latin typeface="Lucida Grande" panose="020B0600040502020204"/>
                <a:cs typeface="Arial"/>
              </a:rPr>
              <a:t>Continous</a:t>
            </a:r>
            <a:r>
              <a:rPr lang="en-IN" sz="1600" dirty="0">
                <a:solidFill>
                  <a:schemeClr val="tx1"/>
                </a:solidFill>
                <a:latin typeface="Lucida Grande" panose="020B0600040502020204"/>
                <a:cs typeface="Arial"/>
              </a:rPr>
              <a:t> integration</a:t>
            </a:r>
            <a:endParaRPr sz="1600" dirty="0">
              <a:solidFill>
                <a:schemeClr val="tx1"/>
              </a:solidFill>
              <a:latin typeface="Lucida Grande" panose="020B0600040502020204"/>
              <a:cs typeface="Arial"/>
            </a:endParaRPr>
          </a:p>
        </p:txBody>
      </p:sp>
      <p:sp>
        <p:nvSpPr>
          <p:cNvPr id="18" name="object 5">
            <a:extLst>
              <a:ext uri="{FF2B5EF4-FFF2-40B4-BE49-F238E27FC236}">
                <a16:creationId xmlns:a16="http://schemas.microsoft.com/office/drawing/2014/main" id="{6F3F23B7-EFE5-944F-1472-A0DE7ED431D1}"/>
              </a:ext>
            </a:extLst>
          </p:cNvPr>
          <p:cNvSpPr txBox="1"/>
          <p:nvPr/>
        </p:nvSpPr>
        <p:spPr>
          <a:xfrm>
            <a:off x="532511" y="1397508"/>
            <a:ext cx="10228580" cy="289823"/>
          </a:xfrm>
          <a:prstGeom prst="rect">
            <a:avLst/>
          </a:prstGeom>
        </p:spPr>
        <p:txBody>
          <a:bodyPr vert="horz" wrap="square" lIns="0" tIns="12700" rIns="0" bIns="0" rtlCol="0">
            <a:spAutoFit/>
          </a:bodyPr>
          <a:lstStyle/>
          <a:p>
            <a:pPr marL="25400">
              <a:lnSpc>
                <a:spcPct val="100000"/>
              </a:lnSpc>
              <a:spcBef>
                <a:spcPts val="100"/>
              </a:spcBef>
            </a:pPr>
            <a:r>
              <a:rPr b="1" dirty="0">
                <a:latin typeface="Lucida Grande" panose="020B0600040502020204" pitchFamily="34" charset="0"/>
              </a:rPr>
              <a:t>4</a:t>
            </a:r>
            <a:r>
              <a:rPr lang="en-IN" b="1" dirty="0">
                <a:latin typeface="Lucida Grande" panose="020B0600040502020204" pitchFamily="34" charset="0"/>
              </a:rPr>
              <a:t>. </a:t>
            </a:r>
            <a:r>
              <a:rPr b="1" dirty="0">
                <a:latin typeface="Lucida Grande" panose="020B0600040502020204" pitchFamily="34" charset="0"/>
              </a:rPr>
              <a:t>which lifecycle stage </a:t>
            </a:r>
            <a:r>
              <a:rPr lang="en-IN" b="1" dirty="0">
                <a:latin typeface="Lucida Grande" panose="020B0600040502020204" pitchFamily="34" charset="0"/>
              </a:rPr>
              <a:t>in</a:t>
            </a:r>
            <a:r>
              <a:rPr b="1" dirty="0">
                <a:latin typeface="Lucida Grande" panose="020B0600040502020204" pitchFamily="34" charset="0"/>
              </a:rPr>
              <a:t> </a:t>
            </a:r>
            <a:r>
              <a:rPr b="1" dirty="0" err="1">
                <a:latin typeface="Lucida Grande" panose="020B0600040502020204" pitchFamily="34" charset="0"/>
              </a:rPr>
              <a:t>Devops</a:t>
            </a:r>
            <a:r>
              <a:rPr b="1" dirty="0">
                <a:latin typeface="Lucida Grande" panose="020B0600040502020204" pitchFamily="34" charset="0"/>
              </a:rPr>
              <a:t> helps in Transition from one stage to </a:t>
            </a:r>
            <a:r>
              <a:rPr b="1" dirty="0" err="1">
                <a:latin typeface="Lucida Grande" panose="020B0600040502020204" pitchFamily="34" charset="0"/>
              </a:rPr>
              <a:t>anothe</a:t>
            </a:r>
            <a:r>
              <a:rPr lang="en-IN" b="1" dirty="0">
                <a:latin typeface="Lucida Grande" panose="020B0600040502020204" pitchFamily="34" charset="0"/>
              </a:rPr>
              <a:t>r</a:t>
            </a:r>
            <a:r>
              <a:rPr b="1" dirty="0">
                <a:latin typeface="Lucida Grande" panose="020B0600040502020204" pitchFamily="34" charset="0"/>
              </a:rPr>
              <a:t>?</a:t>
            </a:r>
          </a:p>
        </p:txBody>
      </p:sp>
      <p:sp>
        <p:nvSpPr>
          <p:cNvPr id="19" name="object 4">
            <a:extLst>
              <a:ext uri="{FF2B5EF4-FFF2-40B4-BE49-F238E27FC236}">
                <a16:creationId xmlns:a16="http://schemas.microsoft.com/office/drawing/2014/main" id="{1ABA1435-CD8A-BA85-84A0-4269A1703046}"/>
              </a:ext>
            </a:extLst>
          </p:cNvPr>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20" name="object 10">
            <a:extLst>
              <a:ext uri="{FF2B5EF4-FFF2-40B4-BE49-F238E27FC236}">
                <a16:creationId xmlns:a16="http://schemas.microsoft.com/office/drawing/2014/main" id="{9EFBFEF4-8F24-1BF5-C7EA-DDD3C6812088}"/>
              </a:ext>
            </a:extLst>
          </p:cNvPr>
          <p:cNvSpPr txBox="1">
            <a:spLocks noGrp="1"/>
          </p:cNvSpPr>
          <p:nvPr>
            <p:ph type="title"/>
          </p:nvPr>
        </p:nvSpPr>
        <p:spPr>
          <a:xfrm>
            <a:off x="338757" y="223986"/>
            <a:ext cx="1261443" cy="531556"/>
          </a:xfrm>
          <a:prstGeom prst="rect">
            <a:avLst/>
          </a:prstGeom>
        </p:spPr>
        <p:txBody>
          <a:bodyPr vert="horz" wrap="square" lIns="0" tIns="15875" rIns="0" bIns="0" rtlCol="0">
            <a:spAutoFit/>
          </a:bodyPr>
          <a:lstStyle/>
          <a:p>
            <a:pPr marL="12700">
              <a:lnSpc>
                <a:spcPct val="100000"/>
              </a:lnSpc>
              <a:spcBef>
                <a:spcPts val="125"/>
              </a:spcBef>
            </a:pPr>
            <a:r>
              <a:rPr sz="3350" dirty="0">
                <a:solidFill>
                  <a:srgbClr val="5B4970"/>
                </a:solidFill>
                <a:latin typeface="Arial"/>
                <a:cs typeface="Arial"/>
              </a:rPr>
              <a:t>Quiz</a:t>
            </a:r>
            <a:endParaRPr sz="3350" dirty="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5" name="object 5"/>
          <p:cNvSpPr txBox="1"/>
          <p:nvPr/>
        </p:nvSpPr>
        <p:spPr>
          <a:xfrm>
            <a:off x="555751" y="1420240"/>
            <a:ext cx="7665720" cy="289823"/>
          </a:xfrm>
          <a:prstGeom prst="rect">
            <a:avLst/>
          </a:prstGeom>
        </p:spPr>
        <p:txBody>
          <a:bodyPr vert="horz" wrap="square" lIns="0" tIns="12700" rIns="0" bIns="0" rtlCol="0">
            <a:spAutoFit/>
          </a:bodyPr>
          <a:lstStyle/>
          <a:p>
            <a:pPr marL="12700">
              <a:lnSpc>
                <a:spcPct val="100000"/>
              </a:lnSpc>
              <a:spcBef>
                <a:spcPts val="100"/>
              </a:spcBef>
              <a:tabLst>
                <a:tab pos="1756410" algn="l"/>
              </a:tabLst>
            </a:pPr>
            <a:r>
              <a:rPr b="1" dirty="0">
                <a:latin typeface="Lucida Grande" panose="020B0600040502020204" pitchFamily="34" charset="0"/>
              </a:rPr>
              <a:t>5·</a:t>
            </a:r>
            <a:r>
              <a:rPr lang="en-IN" b="1" dirty="0">
                <a:latin typeface="Lucida Grande" panose="020B0600040502020204" pitchFamily="34" charset="0"/>
              </a:rPr>
              <a:t> </a:t>
            </a:r>
            <a:r>
              <a:rPr b="1" dirty="0">
                <a:latin typeface="Lucida Grande" panose="020B0600040502020204" pitchFamily="34" charset="0"/>
              </a:rPr>
              <a:t>which too</a:t>
            </a:r>
            <a:r>
              <a:rPr lang="en-IN" b="1" dirty="0">
                <a:latin typeface="Lucida Grande" panose="020B0600040502020204" pitchFamily="34" charset="0"/>
              </a:rPr>
              <a:t> </a:t>
            </a:r>
            <a:r>
              <a:rPr b="1" dirty="0">
                <a:latin typeface="Lucida Grande" panose="020B0600040502020204" pitchFamily="34" charset="0"/>
              </a:rPr>
              <a:t>among the f</a:t>
            </a:r>
            <a:r>
              <a:rPr lang="en-IN" b="1" dirty="0" err="1">
                <a:latin typeface="Lucida Grande" panose="020B0600040502020204" pitchFamily="34" charset="0"/>
              </a:rPr>
              <a:t>ol</a:t>
            </a:r>
            <a:r>
              <a:rPr b="1" dirty="0">
                <a:latin typeface="Lucida Grande" panose="020B0600040502020204" pitchFamily="34" charset="0"/>
              </a:rPr>
              <a:t>lowing helps</a:t>
            </a:r>
            <a:r>
              <a:rPr lang="en-IN" b="1" dirty="0">
                <a:latin typeface="Lucida Grande" panose="020B0600040502020204" pitchFamily="34" charset="0"/>
              </a:rPr>
              <a:t> </a:t>
            </a:r>
            <a:r>
              <a:rPr b="1" dirty="0">
                <a:latin typeface="Lucida Grande" panose="020B0600040502020204" pitchFamily="34" charset="0"/>
              </a:rPr>
              <a:t> in container</a:t>
            </a:r>
            <a:r>
              <a:rPr lang="en-IN" b="1" dirty="0">
                <a:latin typeface="Lucida Grande" panose="020B0600040502020204" pitchFamily="34" charset="0"/>
              </a:rPr>
              <a:t>i</a:t>
            </a:r>
            <a:r>
              <a:rPr b="1" dirty="0" err="1">
                <a:latin typeface="Lucida Grande" panose="020B0600040502020204" pitchFamily="34" charset="0"/>
              </a:rPr>
              <a:t>zation</a:t>
            </a:r>
            <a:r>
              <a:rPr b="1" dirty="0">
                <a:latin typeface="Lucida Grande" panose="020B0600040502020204" pitchFamily="34" charset="0"/>
              </a:rPr>
              <a:t>?</a:t>
            </a:r>
          </a:p>
        </p:txBody>
      </p:sp>
      <p:sp>
        <p:nvSpPr>
          <p:cNvPr id="16" name="object 4">
            <a:extLst>
              <a:ext uri="{FF2B5EF4-FFF2-40B4-BE49-F238E27FC236}">
                <a16:creationId xmlns:a16="http://schemas.microsoft.com/office/drawing/2014/main" id="{0A3F7B56-FD1B-4BA1-47B8-932678D3C5E5}"/>
              </a:ext>
            </a:extLst>
          </p:cNvPr>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17" name="object 10">
            <a:extLst>
              <a:ext uri="{FF2B5EF4-FFF2-40B4-BE49-F238E27FC236}">
                <a16:creationId xmlns:a16="http://schemas.microsoft.com/office/drawing/2014/main" id="{75617B42-4E39-653D-1FD2-02F75CFAE2A5}"/>
              </a:ext>
            </a:extLst>
          </p:cNvPr>
          <p:cNvSpPr txBox="1">
            <a:spLocks/>
          </p:cNvSpPr>
          <p:nvPr/>
        </p:nvSpPr>
        <p:spPr>
          <a:xfrm>
            <a:off x="338757" y="223986"/>
            <a:ext cx="1261443" cy="531556"/>
          </a:xfrm>
          <a:prstGeom prst="rect">
            <a:avLst/>
          </a:prstGeom>
        </p:spPr>
        <p:txBody>
          <a:bodyPr vert="horz" wrap="square" lIns="0" tIns="15875" rIns="0" bIns="0" rtlCol="0">
            <a:spAutoFit/>
          </a:bodyPr>
          <a:lstStyle>
            <a:lvl1pPr>
              <a:defRPr sz="3750" b="1" i="0">
                <a:solidFill>
                  <a:srgbClr val="6A587D"/>
                </a:solidFill>
                <a:latin typeface="Times New Roman"/>
                <a:ea typeface="+mj-ea"/>
                <a:cs typeface="Times New Roman"/>
              </a:defRPr>
            </a:lvl1pPr>
          </a:lstStyle>
          <a:p>
            <a:pPr marL="12700">
              <a:spcBef>
                <a:spcPts val="125"/>
              </a:spcBef>
            </a:pPr>
            <a:r>
              <a:rPr lang="en-IN" sz="3350">
                <a:solidFill>
                  <a:srgbClr val="5B4970"/>
                </a:solidFill>
                <a:latin typeface="Arial"/>
                <a:cs typeface="Arial"/>
              </a:rPr>
              <a:t>Quiz</a:t>
            </a:r>
            <a:endParaRPr lang="en-IN" sz="3350" dirty="0">
              <a:latin typeface="Arial"/>
              <a:cs typeface="Arial"/>
            </a:endParaRPr>
          </a:p>
        </p:txBody>
      </p:sp>
      <p:sp>
        <p:nvSpPr>
          <p:cNvPr id="18" name="object 7">
            <a:extLst>
              <a:ext uri="{FF2B5EF4-FFF2-40B4-BE49-F238E27FC236}">
                <a16:creationId xmlns:a16="http://schemas.microsoft.com/office/drawing/2014/main" id="{9657B347-6ECB-437B-C00E-01DC41551B31}"/>
              </a:ext>
            </a:extLst>
          </p:cNvPr>
          <p:cNvSpPr txBox="1"/>
          <p:nvPr/>
        </p:nvSpPr>
        <p:spPr>
          <a:xfrm>
            <a:off x="506094" y="5032120"/>
            <a:ext cx="4141470" cy="89768"/>
          </a:xfrm>
          <a:prstGeom prst="rect">
            <a:avLst/>
          </a:prstGeom>
        </p:spPr>
        <p:txBody>
          <a:bodyPr vert="horz" wrap="square" lIns="0" tIns="12700" rIns="0" bIns="0" rtlCol="0">
            <a:spAutoFit/>
          </a:bodyPr>
          <a:lstStyle/>
          <a:p>
            <a:pPr marL="38100">
              <a:lnSpc>
                <a:spcPct val="100000"/>
              </a:lnSpc>
              <a:spcBef>
                <a:spcPts val="100"/>
              </a:spcBef>
            </a:pPr>
            <a:r>
              <a:rPr sz="750" i="1" baseline="-22222" dirty="0">
                <a:solidFill>
                  <a:srgbClr val="8B806B"/>
                </a:solidFill>
                <a:latin typeface="Times New Roman"/>
                <a:cs typeface="Times New Roman"/>
              </a:rPr>
              <a:t>'</a:t>
            </a:r>
            <a:r>
              <a:rPr sz="750" i="1" baseline="-22222" dirty="0">
                <a:solidFill>
                  <a:srgbClr val="978B78"/>
                </a:solidFill>
                <a:latin typeface="Times New Roman"/>
                <a:cs typeface="Times New Roman"/>
              </a:rPr>
              <a:t>�</a:t>
            </a:r>
            <a:r>
              <a:rPr sz="300" dirty="0">
                <a:solidFill>
                  <a:srgbClr val="766A4E"/>
                </a:solidFill>
                <a:latin typeface="Times New Roman"/>
                <a:cs typeface="Times New Roman"/>
              </a:rPr>
              <a:t>====</a:t>
            </a:r>
            <a:r>
              <a:rPr sz="750" i="1" baseline="-22222" dirty="0">
                <a:solidFill>
                  <a:srgbClr val="766A4E"/>
                </a:solidFill>
                <a:latin typeface="Times New Roman"/>
                <a:cs typeface="Times New Roman"/>
              </a:rPr>
              <a:t>�</a:t>
            </a:r>
            <a:r>
              <a:rPr sz="300" dirty="0">
                <a:solidFill>
                  <a:srgbClr val="766A4E"/>
                </a:solidFill>
                <a:latin typeface="Times New Roman"/>
                <a:cs typeface="Times New Roman"/>
              </a:rPr>
              <a:t>=========</a:t>
            </a:r>
            <a:r>
              <a:rPr sz="750" i="1" baseline="-22222" dirty="0">
                <a:solidFill>
                  <a:srgbClr val="766A4E"/>
                </a:solidFill>
                <a:latin typeface="Times New Roman"/>
                <a:cs typeface="Times New Roman"/>
              </a:rPr>
              <a:t>-;;;;;;;#</a:t>
            </a:r>
            <a:r>
              <a:rPr sz="750" i="1" baseline="-22222" dirty="0">
                <a:solidFill>
                  <a:srgbClr val="C7C4C4"/>
                </a:solidFill>
                <a:latin typeface="Times New Roman"/>
                <a:cs typeface="Times New Roman"/>
              </a:rPr>
              <a:t>"</a:t>
            </a:r>
            <a:endParaRPr sz="750" baseline="-22222">
              <a:latin typeface="Times New Roman"/>
              <a:cs typeface="Times New Roman"/>
            </a:endParaRPr>
          </a:p>
        </p:txBody>
      </p:sp>
      <p:sp>
        <p:nvSpPr>
          <p:cNvPr id="19" name="Rectangle: Rounded Corners 18">
            <a:extLst>
              <a:ext uri="{FF2B5EF4-FFF2-40B4-BE49-F238E27FC236}">
                <a16:creationId xmlns:a16="http://schemas.microsoft.com/office/drawing/2014/main" id="{AB49B8FE-EF3D-27D0-325F-5C4CC4E74469}"/>
              </a:ext>
            </a:extLst>
          </p:cNvPr>
          <p:cNvSpPr/>
          <p:nvPr/>
        </p:nvSpPr>
        <p:spPr>
          <a:xfrm>
            <a:off x="563531" y="4529124"/>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0" name="Rectangle: Rounded Corners 19">
            <a:extLst>
              <a:ext uri="{FF2B5EF4-FFF2-40B4-BE49-F238E27FC236}">
                <a16:creationId xmlns:a16="http://schemas.microsoft.com/office/drawing/2014/main" id="{EF1C1F1A-1351-D11C-935D-E79A639C7B9E}"/>
              </a:ext>
            </a:extLst>
          </p:cNvPr>
          <p:cNvSpPr/>
          <p:nvPr/>
        </p:nvSpPr>
        <p:spPr>
          <a:xfrm>
            <a:off x="551383" y="3779932"/>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1" name="Rectangle: Rounded Corners 20">
            <a:extLst>
              <a:ext uri="{FF2B5EF4-FFF2-40B4-BE49-F238E27FC236}">
                <a16:creationId xmlns:a16="http://schemas.microsoft.com/office/drawing/2014/main" id="{63651168-42E6-2911-E56F-1BB023779937}"/>
              </a:ext>
            </a:extLst>
          </p:cNvPr>
          <p:cNvSpPr/>
          <p:nvPr/>
        </p:nvSpPr>
        <p:spPr>
          <a:xfrm>
            <a:off x="533400" y="3030739"/>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2" name="Rectangle: Rounded Corners 21">
            <a:extLst>
              <a:ext uri="{FF2B5EF4-FFF2-40B4-BE49-F238E27FC236}">
                <a16:creationId xmlns:a16="http://schemas.microsoft.com/office/drawing/2014/main" id="{8164F795-29E5-4970-9932-46224665FA1D}"/>
              </a:ext>
            </a:extLst>
          </p:cNvPr>
          <p:cNvSpPr/>
          <p:nvPr/>
        </p:nvSpPr>
        <p:spPr>
          <a:xfrm>
            <a:off x="539235" y="2281546"/>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23" name="object 12">
            <a:extLst>
              <a:ext uri="{FF2B5EF4-FFF2-40B4-BE49-F238E27FC236}">
                <a16:creationId xmlns:a16="http://schemas.microsoft.com/office/drawing/2014/main" id="{858F4B5A-047C-5561-BAF6-442F29F972C9}"/>
              </a:ext>
            </a:extLst>
          </p:cNvPr>
          <p:cNvSpPr txBox="1"/>
          <p:nvPr/>
        </p:nvSpPr>
        <p:spPr>
          <a:xfrm>
            <a:off x="676638" y="2424452"/>
            <a:ext cx="2752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A. Jenkins</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24" name="object 14">
            <a:extLst>
              <a:ext uri="{FF2B5EF4-FFF2-40B4-BE49-F238E27FC236}">
                <a16:creationId xmlns:a16="http://schemas.microsoft.com/office/drawing/2014/main" id="{10543ECA-DD64-1196-D0FC-C72F8BC26A7E}"/>
              </a:ext>
            </a:extLst>
          </p:cNvPr>
          <p:cNvSpPr txBox="1"/>
          <p:nvPr/>
        </p:nvSpPr>
        <p:spPr>
          <a:xfrm>
            <a:off x="676638" y="3153676"/>
            <a:ext cx="3133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US" sz="1600" dirty="0">
                <a:solidFill>
                  <a:schemeClr val="tx1"/>
                </a:solidFill>
                <a:latin typeface="Lucida Grande" panose="020B0600040502020204"/>
                <a:cs typeface="Arial"/>
              </a:rPr>
              <a:t>B. Git </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25" name="object 15">
            <a:extLst>
              <a:ext uri="{FF2B5EF4-FFF2-40B4-BE49-F238E27FC236}">
                <a16:creationId xmlns:a16="http://schemas.microsoft.com/office/drawing/2014/main" id="{40624EDA-862A-4421-0858-F76483D43BDE}"/>
              </a:ext>
            </a:extLst>
          </p:cNvPr>
          <p:cNvSpPr txBox="1"/>
          <p:nvPr/>
        </p:nvSpPr>
        <p:spPr>
          <a:xfrm>
            <a:off x="676638" y="3895694"/>
            <a:ext cx="2378907"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C. Kunerneters </a:t>
            </a:r>
          </a:p>
          <a:p>
            <a:pPr marL="12700">
              <a:lnSpc>
                <a:spcPct val="100000"/>
              </a:lnSpc>
              <a:spcBef>
                <a:spcPts val="110"/>
              </a:spcBef>
            </a:pPr>
            <a:endParaRPr lang="en-IN" sz="1600" dirty="0">
              <a:solidFill>
                <a:schemeClr val="tx1"/>
              </a:solidFill>
              <a:latin typeface="Lucida Grande" panose="020B0600040502020204"/>
              <a:cs typeface="Arial"/>
            </a:endParaRPr>
          </a:p>
        </p:txBody>
      </p:sp>
      <p:sp>
        <p:nvSpPr>
          <p:cNvPr id="26" name="object 21">
            <a:extLst>
              <a:ext uri="{FF2B5EF4-FFF2-40B4-BE49-F238E27FC236}">
                <a16:creationId xmlns:a16="http://schemas.microsoft.com/office/drawing/2014/main" id="{A4CD06A2-880B-7322-4385-3AD4DF647297}"/>
              </a:ext>
            </a:extLst>
          </p:cNvPr>
          <p:cNvSpPr txBox="1"/>
          <p:nvPr/>
        </p:nvSpPr>
        <p:spPr>
          <a:xfrm>
            <a:off x="676637" y="4624919"/>
            <a:ext cx="2378908"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tabLst>
                <a:tab pos="187960" algn="l"/>
              </a:tabLst>
            </a:pPr>
            <a:r>
              <a:rPr sz="1600" u="none" dirty="0">
                <a:solidFill>
                  <a:schemeClr val="tx1"/>
                </a:solidFill>
                <a:latin typeface="Lucida Grande" panose="020B0600040502020204"/>
                <a:cs typeface="Arial"/>
              </a:rPr>
              <a:t>D. </a:t>
            </a:r>
            <a:r>
              <a:rPr lang="en-IN" sz="1600" u="none" dirty="0">
                <a:solidFill>
                  <a:schemeClr val="tx1"/>
                </a:solidFill>
                <a:latin typeface="Lucida Grande" panose="020B0600040502020204"/>
                <a:cs typeface="Arial"/>
              </a:rPr>
              <a:t>Docke</a:t>
            </a:r>
            <a:r>
              <a:rPr lang="en-IN" sz="1600" dirty="0">
                <a:solidFill>
                  <a:schemeClr val="tx1"/>
                </a:solidFill>
                <a:latin typeface="Lucida Grande" panose="020B0600040502020204"/>
                <a:cs typeface="Arial"/>
              </a:rPr>
              <a:t>r </a:t>
            </a:r>
            <a:endParaRPr sz="1600" dirty="0">
              <a:solidFill>
                <a:schemeClr val="tx1"/>
              </a:solidFill>
              <a:latin typeface="Lucida Grande" panose="020B0600040502020204"/>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9" name="object 4">
            <a:extLst>
              <a:ext uri="{FF2B5EF4-FFF2-40B4-BE49-F238E27FC236}">
                <a16:creationId xmlns:a16="http://schemas.microsoft.com/office/drawing/2014/main" id="{1A31E1FA-56E3-1086-4CF8-054931B01EFA}"/>
              </a:ext>
            </a:extLst>
          </p:cNvPr>
          <p:cNvSpPr/>
          <p:nvPr/>
        </p:nvSpPr>
        <p:spPr>
          <a:xfrm>
            <a:off x="408085" y="908340"/>
            <a:ext cx="11452225" cy="0"/>
          </a:xfrm>
          <a:custGeom>
            <a:avLst/>
            <a:gdLst/>
            <a:ahLst/>
            <a:cxnLst/>
            <a:rect l="l" t="t" r="r" b="b"/>
            <a:pathLst>
              <a:path w="11452225">
                <a:moveTo>
                  <a:pt x="0" y="0"/>
                </a:moveTo>
                <a:lnTo>
                  <a:pt x="11451895" y="0"/>
                </a:lnTo>
              </a:path>
            </a:pathLst>
          </a:custGeom>
          <a:ln w="38380">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C00B911F-C690-7E8F-2755-0315500BBD71}"/>
              </a:ext>
            </a:extLst>
          </p:cNvPr>
          <p:cNvSpPr txBox="1">
            <a:spLocks/>
          </p:cNvSpPr>
          <p:nvPr/>
        </p:nvSpPr>
        <p:spPr>
          <a:xfrm>
            <a:off x="338757" y="223986"/>
            <a:ext cx="1261443" cy="531556"/>
          </a:xfrm>
          <a:prstGeom prst="rect">
            <a:avLst/>
          </a:prstGeom>
        </p:spPr>
        <p:txBody>
          <a:bodyPr vert="horz" wrap="square" lIns="0" tIns="15875" rIns="0" bIns="0" rtlCol="0">
            <a:spAutoFit/>
          </a:bodyPr>
          <a:lstStyle>
            <a:lvl1pPr>
              <a:defRPr sz="3750" b="1" i="0">
                <a:solidFill>
                  <a:srgbClr val="6A587D"/>
                </a:solidFill>
                <a:latin typeface="Times New Roman"/>
                <a:ea typeface="+mj-ea"/>
                <a:cs typeface="Times New Roman"/>
              </a:defRPr>
            </a:lvl1pPr>
          </a:lstStyle>
          <a:p>
            <a:pPr marL="12700">
              <a:spcBef>
                <a:spcPts val="125"/>
              </a:spcBef>
            </a:pPr>
            <a:r>
              <a:rPr lang="en-IN" sz="3350">
                <a:solidFill>
                  <a:srgbClr val="5B4970"/>
                </a:solidFill>
                <a:latin typeface="Arial"/>
                <a:cs typeface="Arial"/>
              </a:rPr>
              <a:t>Quiz</a:t>
            </a:r>
            <a:endParaRPr lang="en-IN" sz="3350" dirty="0">
              <a:latin typeface="Arial"/>
              <a:cs typeface="Arial"/>
            </a:endParaRPr>
          </a:p>
        </p:txBody>
      </p:sp>
      <p:sp>
        <p:nvSpPr>
          <p:cNvPr id="30" name="object 5">
            <a:extLst>
              <a:ext uri="{FF2B5EF4-FFF2-40B4-BE49-F238E27FC236}">
                <a16:creationId xmlns:a16="http://schemas.microsoft.com/office/drawing/2014/main" id="{6D7B2BAE-86C0-28FA-8B6A-62571CC2EDE5}"/>
              </a:ext>
            </a:extLst>
          </p:cNvPr>
          <p:cNvSpPr txBox="1"/>
          <p:nvPr/>
        </p:nvSpPr>
        <p:spPr>
          <a:xfrm>
            <a:off x="555751" y="1420240"/>
            <a:ext cx="7665720" cy="289823"/>
          </a:xfrm>
          <a:prstGeom prst="rect">
            <a:avLst/>
          </a:prstGeom>
        </p:spPr>
        <p:txBody>
          <a:bodyPr vert="horz" wrap="square" lIns="0" tIns="12700" rIns="0" bIns="0" rtlCol="0">
            <a:spAutoFit/>
          </a:bodyPr>
          <a:lstStyle/>
          <a:p>
            <a:pPr marL="12700">
              <a:lnSpc>
                <a:spcPct val="100000"/>
              </a:lnSpc>
              <a:spcBef>
                <a:spcPts val="100"/>
              </a:spcBef>
              <a:tabLst>
                <a:tab pos="1756410" algn="l"/>
              </a:tabLst>
            </a:pPr>
            <a:r>
              <a:rPr b="1" dirty="0">
                <a:latin typeface="Lucida Grande" panose="020B0600040502020204" pitchFamily="34" charset="0"/>
              </a:rPr>
              <a:t>5·</a:t>
            </a:r>
            <a:r>
              <a:rPr lang="en-IN" b="1" dirty="0">
                <a:latin typeface="Lucida Grande" panose="020B0600040502020204" pitchFamily="34" charset="0"/>
              </a:rPr>
              <a:t> </a:t>
            </a:r>
            <a:r>
              <a:rPr b="1" dirty="0">
                <a:latin typeface="Lucida Grande" panose="020B0600040502020204" pitchFamily="34" charset="0"/>
              </a:rPr>
              <a:t>which too</a:t>
            </a:r>
            <a:r>
              <a:rPr lang="en-IN" b="1" dirty="0">
                <a:latin typeface="Lucida Grande" panose="020B0600040502020204" pitchFamily="34" charset="0"/>
              </a:rPr>
              <a:t> </a:t>
            </a:r>
            <a:r>
              <a:rPr b="1" dirty="0">
                <a:latin typeface="Lucida Grande" panose="020B0600040502020204" pitchFamily="34" charset="0"/>
              </a:rPr>
              <a:t>among the f</a:t>
            </a:r>
            <a:r>
              <a:rPr lang="en-IN" b="1" dirty="0" err="1">
                <a:latin typeface="Lucida Grande" panose="020B0600040502020204" pitchFamily="34" charset="0"/>
              </a:rPr>
              <a:t>ol</a:t>
            </a:r>
            <a:r>
              <a:rPr b="1" dirty="0">
                <a:latin typeface="Lucida Grande" panose="020B0600040502020204" pitchFamily="34" charset="0"/>
              </a:rPr>
              <a:t>lowing helps</a:t>
            </a:r>
            <a:r>
              <a:rPr lang="en-IN" b="1" dirty="0">
                <a:latin typeface="Lucida Grande" panose="020B0600040502020204" pitchFamily="34" charset="0"/>
              </a:rPr>
              <a:t> </a:t>
            </a:r>
            <a:r>
              <a:rPr b="1" dirty="0">
                <a:latin typeface="Lucida Grande" panose="020B0600040502020204" pitchFamily="34" charset="0"/>
              </a:rPr>
              <a:t> in container</a:t>
            </a:r>
            <a:r>
              <a:rPr lang="en-IN" b="1" dirty="0">
                <a:latin typeface="Lucida Grande" panose="020B0600040502020204" pitchFamily="34" charset="0"/>
              </a:rPr>
              <a:t>i</a:t>
            </a:r>
            <a:r>
              <a:rPr b="1" dirty="0" err="1">
                <a:latin typeface="Lucida Grande" panose="020B0600040502020204" pitchFamily="34" charset="0"/>
              </a:rPr>
              <a:t>zation</a:t>
            </a:r>
            <a:r>
              <a:rPr b="1" dirty="0">
                <a:latin typeface="Lucida Grande" panose="020B0600040502020204" pitchFamily="34" charset="0"/>
              </a:rPr>
              <a:t>?</a:t>
            </a:r>
          </a:p>
        </p:txBody>
      </p:sp>
      <p:sp>
        <p:nvSpPr>
          <p:cNvPr id="31" name="object 7">
            <a:extLst>
              <a:ext uri="{FF2B5EF4-FFF2-40B4-BE49-F238E27FC236}">
                <a16:creationId xmlns:a16="http://schemas.microsoft.com/office/drawing/2014/main" id="{BEA1D38F-6A59-AAF8-B21A-816CD06E9A94}"/>
              </a:ext>
            </a:extLst>
          </p:cNvPr>
          <p:cNvSpPr txBox="1"/>
          <p:nvPr/>
        </p:nvSpPr>
        <p:spPr>
          <a:xfrm>
            <a:off x="506094" y="5032120"/>
            <a:ext cx="4141470" cy="89768"/>
          </a:xfrm>
          <a:prstGeom prst="rect">
            <a:avLst/>
          </a:prstGeom>
        </p:spPr>
        <p:txBody>
          <a:bodyPr vert="horz" wrap="square" lIns="0" tIns="12700" rIns="0" bIns="0" rtlCol="0">
            <a:spAutoFit/>
          </a:bodyPr>
          <a:lstStyle/>
          <a:p>
            <a:pPr marL="38100">
              <a:lnSpc>
                <a:spcPct val="100000"/>
              </a:lnSpc>
              <a:spcBef>
                <a:spcPts val="100"/>
              </a:spcBef>
            </a:pPr>
            <a:r>
              <a:rPr sz="750" i="1" baseline="-22222" dirty="0">
                <a:solidFill>
                  <a:srgbClr val="8B806B"/>
                </a:solidFill>
                <a:latin typeface="Times New Roman"/>
                <a:cs typeface="Times New Roman"/>
              </a:rPr>
              <a:t>'</a:t>
            </a:r>
            <a:r>
              <a:rPr sz="750" i="1" baseline="-22222" dirty="0">
                <a:solidFill>
                  <a:srgbClr val="978B78"/>
                </a:solidFill>
                <a:latin typeface="Times New Roman"/>
                <a:cs typeface="Times New Roman"/>
              </a:rPr>
              <a:t>�</a:t>
            </a:r>
            <a:r>
              <a:rPr sz="300" dirty="0">
                <a:solidFill>
                  <a:srgbClr val="766A4E"/>
                </a:solidFill>
                <a:latin typeface="Times New Roman"/>
                <a:cs typeface="Times New Roman"/>
              </a:rPr>
              <a:t>====</a:t>
            </a:r>
            <a:r>
              <a:rPr sz="750" i="1" baseline="-22222" dirty="0">
                <a:solidFill>
                  <a:srgbClr val="766A4E"/>
                </a:solidFill>
                <a:latin typeface="Times New Roman"/>
                <a:cs typeface="Times New Roman"/>
              </a:rPr>
              <a:t>�</a:t>
            </a:r>
            <a:r>
              <a:rPr sz="300" dirty="0">
                <a:solidFill>
                  <a:srgbClr val="766A4E"/>
                </a:solidFill>
                <a:latin typeface="Times New Roman"/>
                <a:cs typeface="Times New Roman"/>
              </a:rPr>
              <a:t>=========</a:t>
            </a:r>
            <a:r>
              <a:rPr sz="750" i="1" baseline="-22222" dirty="0">
                <a:solidFill>
                  <a:srgbClr val="766A4E"/>
                </a:solidFill>
                <a:latin typeface="Times New Roman"/>
                <a:cs typeface="Times New Roman"/>
              </a:rPr>
              <a:t>-;;;;;;;#</a:t>
            </a:r>
            <a:r>
              <a:rPr sz="750" i="1" baseline="-22222" dirty="0">
                <a:solidFill>
                  <a:srgbClr val="C7C4C4"/>
                </a:solidFill>
                <a:latin typeface="Times New Roman"/>
                <a:cs typeface="Times New Roman"/>
              </a:rPr>
              <a:t>"</a:t>
            </a:r>
            <a:endParaRPr sz="750" baseline="-22222">
              <a:latin typeface="Times New Roman"/>
              <a:cs typeface="Times New Roman"/>
            </a:endParaRPr>
          </a:p>
        </p:txBody>
      </p:sp>
      <p:sp>
        <p:nvSpPr>
          <p:cNvPr id="32" name="Rectangle: Rounded Corners 31">
            <a:extLst>
              <a:ext uri="{FF2B5EF4-FFF2-40B4-BE49-F238E27FC236}">
                <a16:creationId xmlns:a16="http://schemas.microsoft.com/office/drawing/2014/main" id="{C878E676-2C4C-A6A4-6FCC-7A72879027C2}"/>
              </a:ext>
            </a:extLst>
          </p:cNvPr>
          <p:cNvSpPr/>
          <p:nvPr/>
        </p:nvSpPr>
        <p:spPr>
          <a:xfrm>
            <a:off x="563531" y="4529124"/>
            <a:ext cx="3276600" cy="537854"/>
          </a:xfrm>
          <a:prstGeom prst="roundRect">
            <a:avLst/>
          </a:prstGeom>
          <a:solidFill>
            <a:srgbClr val="8064A2"/>
          </a:solidFill>
          <a:ln>
            <a:solidFill>
              <a:srgbClr val="F17F09"/>
            </a:solidFill>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33" name="Rectangle: Rounded Corners 32">
            <a:extLst>
              <a:ext uri="{FF2B5EF4-FFF2-40B4-BE49-F238E27FC236}">
                <a16:creationId xmlns:a16="http://schemas.microsoft.com/office/drawing/2014/main" id="{85061C6D-61D3-1D2E-7451-2F9C7E682655}"/>
              </a:ext>
            </a:extLst>
          </p:cNvPr>
          <p:cNvSpPr/>
          <p:nvPr/>
        </p:nvSpPr>
        <p:spPr>
          <a:xfrm>
            <a:off x="551383" y="3779932"/>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34" name="Rectangle: Rounded Corners 33">
            <a:extLst>
              <a:ext uri="{FF2B5EF4-FFF2-40B4-BE49-F238E27FC236}">
                <a16:creationId xmlns:a16="http://schemas.microsoft.com/office/drawing/2014/main" id="{3CEC7D8A-85C8-0D84-2C62-3B299F04D8ED}"/>
              </a:ext>
            </a:extLst>
          </p:cNvPr>
          <p:cNvSpPr/>
          <p:nvPr/>
        </p:nvSpPr>
        <p:spPr>
          <a:xfrm>
            <a:off x="533400" y="3030739"/>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35" name="Rectangle: Rounded Corners 34">
            <a:extLst>
              <a:ext uri="{FF2B5EF4-FFF2-40B4-BE49-F238E27FC236}">
                <a16:creationId xmlns:a16="http://schemas.microsoft.com/office/drawing/2014/main" id="{C8F050AD-0AFB-BEAF-0FEF-7BC7EF4C638B}"/>
              </a:ext>
            </a:extLst>
          </p:cNvPr>
          <p:cNvSpPr/>
          <p:nvPr/>
        </p:nvSpPr>
        <p:spPr>
          <a:xfrm>
            <a:off x="539235" y="2281546"/>
            <a:ext cx="3276600" cy="537854"/>
          </a:xfrm>
          <a:prstGeom prst="roundRect">
            <a:avLst/>
          </a:prstGeom>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latin typeface="Lucida Grande" panose="020B0600040502020204"/>
            </a:endParaRPr>
          </a:p>
        </p:txBody>
      </p:sp>
      <p:sp>
        <p:nvSpPr>
          <p:cNvPr id="36" name="object 12">
            <a:extLst>
              <a:ext uri="{FF2B5EF4-FFF2-40B4-BE49-F238E27FC236}">
                <a16:creationId xmlns:a16="http://schemas.microsoft.com/office/drawing/2014/main" id="{72F414DB-BAA0-E116-3B20-9F26628051E3}"/>
              </a:ext>
            </a:extLst>
          </p:cNvPr>
          <p:cNvSpPr txBox="1"/>
          <p:nvPr/>
        </p:nvSpPr>
        <p:spPr>
          <a:xfrm>
            <a:off x="676638" y="2424452"/>
            <a:ext cx="2752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A. Jenkins</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37" name="object 14">
            <a:extLst>
              <a:ext uri="{FF2B5EF4-FFF2-40B4-BE49-F238E27FC236}">
                <a16:creationId xmlns:a16="http://schemas.microsoft.com/office/drawing/2014/main" id="{4EF9F6B4-F9D4-3C14-37EC-2828CB11C56F}"/>
              </a:ext>
            </a:extLst>
          </p:cNvPr>
          <p:cNvSpPr txBox="1"/>
          <p:nvPr/>
        </p:nvSpPr>
        <p:spPr>
          <a:xfrm>
            <a:off x="676638" y="3153676"/>
            <a:ext cx="3133362"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US" sz="1600" dirty="0">
                <a:solidFill>
                  <a:schemeClr val="tx1"/>
                </a:solidFill>
                <a:latin typeface="Lucida Grande" panose="020B0600040502020204"/>
                <a:cs typeface="Arial"/>
              </a:rPr>
              <a:t>B. Git </a:t>
            </a:r>
          </a:p>
          <a:p>
            <a:pPr marL="12700">
              <a:lnSpc>
                <a:spcPct val="100000"/>
              </a:lnSpc>
              <a:spcBef>
                <a:spcPts val="110"/>
              </a:spcBef>
            </a:pPr>
            <a:endParaRPr sz="1600" dirty="0">
              <a:solidFill>
                <a:schemeClr val="tx1"/>
              </a:solidFill>
              <a:latin typeface="Lucida Grande" panose="020B0600040502020204"/>
              <a:cs typeface="Arial"/>
            </a:endParaRPr>
          </a:p>
        </p:txBody>
      </p:sp>
      <p:sp>
        <p:nvSpPr>
          <p:cNvPr id="38" name="object 15">
            <a:extLst>
              <a:ext uri="{FF2B5EF4-FFF2-40B4-BE49-F238E27FC236}">
                <a16:creationId xmlns:a16="http://schemas.microsoft.com/office/drawing/2014/main" id="{73595779-DDC8-588B-F0D9-7C48F5E8DF35}"/>
              </a:ext>
            </a:extLst>
          </p:cNvPr>
          <p:cNvSpPr txBox="1"/>
          <p:nvPr/>
        </p:nvSpPr>
        <p:spPr>
          <a:xfrm>
            <a:off x="676638" y="3895694"/>
            <a:ext cx="2378907" cy="519373"/>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spcBef>
                <a:spcPts val="110"/>
              </a:spcBef>
            </a:pPr>
            <a:r>
              <a:rPr lang="en-IN" sz="1600" dirty="0">
                <a:solidFill>
                  <a:schemeClr val="tx1"/>
                </a:solidFill>
                <a:latin typeface="Lucida Grande" panose="020B0600040502020204"/>
                <a:cs typeface="Arial"/>
              </a:rPr>
              <a:t>C. Kunerneters </a:t>
            </a:r>
          </a:p>
          <a:p>
            <a:pPr marL="12700">
              <a:lnSpc>
                <a:spcPct val="100000"/>
              </a:lnSpc>
              <a:spcBef>
                <a:spcPts val="110"/>
              </a:spcBef>
            </a:pPr>
            <a:endParaRPr lang="en-IN" sz="1600" dirty="0">
              <a:solidFill>
                <a:schemeClr val="tx1"/>
              </a:solidFill>
              <a:latin typeface="Lucida Grande" panose="020B0600040502020204"/>
              <a:cs typeface="Arial"/>
            </a:endParaRPr>
          </a:p>
        </p:txBody>
      </p:sp>
      <p:sp>
        <p:nvSpPr>
          <p:cNvPr id="39" name="object 21">
            <a:extLst>
              <a:ext uri="{FF2B5EF4-FFF2-40B4-BE49-F238E27FC236}">
                <a16:creationId xmlns:a16="http://schemas.microsoft.com/office/drawing/2014/main" id="{A4D327CF-A40F-CA73-CDD1-320B807417B4}"/>
              </a:ext>
            </a:extLst>
          </p:cNvPr>
          <p:cNvSpPr txBox="1"/>
          <p:nvPr/>
        </p:nvSpPr>
        <p:spPr>
          <a:xfrm>
            <a:off x="676637" y="4624919"/>
            <a:ext cx="2378908" cy="260328"/>
          </a:xfrm>
          <a:prstGeom prst="rect">
            <a:avLst/>
          </a:prstGeom>
          <a:effectLst>
            <a:outerShdw blurRad="50800" dist="38100" dir="8100000" algn="tr" rotWithShape="0">
              <a:prstClr val="black">
                <a:alpha val="40000"/>
              </a:prstClr>
            </a:outerShdw>
          </a:effectLst>
        </p:spPr>
        <p:txBody>
          <a:bodyPr vert="horz" wrap="square" lIns="0" tIns="13970" rIns="0" bIns="0" rtlCol="0">
            <a:spAutoFit/>
          </a:bodyPr>
          <a:lstStyle/>
          <a:p>
            <a:pPr marL="12700">
              <a:lnSpc>
                <a:spcPct val="100000"/>
              </a:lnSpc>
              <a:spcBef>
                <a:spcPts val="110"/>
              </a:spcBef>
              <a:tabLst>
                <a:tab pos="187960" algn="l"/>
              </a:tabLst>
            </a:pPr>
            <a:r>
              <a:rPr sz="1600" u="none" dirty="0">
                <a:solidFill>
                  <a:schemeClr val="tx1"/>
                </a:solidFill>
                <a:latin typeface="Lucida Grande" panose="020B0600040502020204"/>
                <a:cs typeface="Arial"/>
              </a:rPr>
              <a:t>D. </a:t>
            </a:r>
            <a:r>
              <a:rPr lang="en-IN" sz="1600" u="none" dirty="0">
                <a:solidFill>
                  <a:schemeClr val="tx1"/>
                </a:solidFill>
                <a:latin typeface="Lucida Grande" panose="020B0600040502020204"/>
                <a:cs typeface="Arial"/>
              </a:rPr>
              <a:t>Docke</a:t>
            </a:r>
            <a:r>
              <a:rPr lang="en-IN" sz="1600" dirty="0">
                <a:solidFill>
                  <a:schemeClr val="tx1"/>
                </a:solidFill>
                <a:latin typeface="Lucida Grande" panose="020B0600040502020204"/>
                <a:cs typeface="Arial"/>
              </a:rPr>
              <a:t>r </a:t>
            </a:r>
            <a:endParaRPr sz="1600" dirty="0">
              <a:solidFill>
                <a:schemeClr val="tx1"/>
              </a:solidFill>
              <a:latin typeface="Lucida Grande" panose="020B0600040502020204"/>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5EAC5BE-9754-FF69-3B30-B6BE564B8E06}"/>
              </a:ext>
            </a:extLst>
          </p:cNvPr>
          <p:cNvSpPr/>
          <p:nvPr/>
        </p:nvSpPr>
        <p:spPr>
          <a:xfrm>
            <a:off x="5410200" y="1535137"/>
            <a:ext cx="5749481" cy="1600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7632192" y="4645025"/>
            <a:ext cx="975359" cy="280416"/>
          </a:xfrm>
          <a:prstGeom prst="rect">
            <a:avLst/>
          </a:prstGeom>
        </p:spPr>
      </p:pic>
      <p:pic>
        <p:nvPicPr>
          <p:cNvPr id="3" name="object 3"/>
          <p:cNvPicPr/>
          <p:nvPr/>
        </p:nvPicPr>
        <p:blipFill>
          <a:blip r:embed="rId3" cstate="print"/>
          <a:stretch>
            <a:fillRect/>
          </a:stretch>
        </p:blipFill>
        <p:spPr>
          <a:xfrm>
            <a:off x="7412735" y="5132832"/>
            <a:ext cx="804672" cy="719328"/>
          </a:xfrm>
          <a:prstGeom prst="rect">
            <a:avLst/>
          </a:prstGeom>
        </p:spPr>
      </p:pic>
      <p:pic>
        <p:nvPicPr>
          <p:cNvPr id="4" name="object 4"/>
          <p:cNvPicPr/>
          <p:nvPr/>
        </p:nvPicPr>
        <p:blipFill>
          <a:blip r:embed="rId4" cstate="print"/>
          <a:stretch>
            <a:fillRect/>
          </a:stretch>
        </p:blipFill>
        <p:spPr>
          <a:xfrm>
            <a:off x="8936735" y="3706367"/>
            <a:ext cx="475487" cy="2145792"/>
          </a:xfrm>
          <a:prstGeom prst="rect">
            <a:avLst/>
          </a:prstGeom>
        </p:spPr>
      </p:pic>
      <p:sp>
        <p:nvSpPr>
          <p:cNvPr id="5" name="object 5"/>
          <p:cNvSpPr txBox="1">
            <a:spLocks noGrp="1"/>
          </p:cNvSpPr>
          <p:nvPr>
            <p:ph type="title"/>
          </p:nvPr>
        </p:nvSpPr>
        <p:spPr>
          <a:xfrm>
            <a:off x="354584" y="262953"/>
            <a:ext cx="6410325"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F4778"/>
                </a:solidFill>
                <a:latin typeface="Lucida Grande"/>
              </a:rPr>
              <a:t>Software Development Life Cycle</a:t>
            </a:r>
          </a:p>
        </p:txBody>
      </p:sp>
      <p:sp>
        <p:nvSpPr>
          <p:cNvPr id="9" name="object 9"/>
          <p:cNvSpPr txBox="1"/>
          <p:nvPr/>
        </p:nvSpPr>
        <p:spPr>
          <a:xfrm>
            <a:off x="5593269" y="1824343"/>
            <a:ext cx="5248275" cy="985519"/>
          </a:xfrm>
          <a:prstGeom prst="rect">
            <a:avLst/>
          </a:prstGeom>
        </p:spPr>
        <p:txBody>
          <a:bodyPr vert="horz" wrap="square" lIns="0" tIns="58419" rIns="0" bIns="0" rtlCol="0">
            <a:spAutoFit/>
          </a:bodyPr>
          <a:lstStyle/>
          <a:p>
            <a:pPr marL="12065" marR="5080" algn="ctr">
              <a:lnSpc>
                <a:spcPts val="1800"/>
              </a:lnSpc>
              <a:spcBef>
                <a:spcPts val="459"/>
              </a:spcBef>
            </a:pPr>
            <a:r>
              <a:rPr lang="en-US" sz="1500" b="1" dirty="0">
                <a:solidFill>
                  <a:schemeClr val="tx1">
                    <a:lumMod val="85000"/>
                    <a:lumOff val="15000"/>
                  </a:schemeClr>
                </a:solidFill>
                <a:latin typeface="Lucida Grande" panose="020B0600040502020204"/>
                <a:cs typeface="Arial"/>
              </a:rPr>
              <a:t>Once the requirements are received, the architect transforms these requirements into technical specifications and plan the software components which have to be designed</a:t>
            </a:r>
          </a:p>
        </p:txBody>
      </p:sp>
      <p:sp>
        <p:nvSpPr>
          <p:cNvPr id="10" name="object 10"/>
          <p:cNvSpPr/>
          <p:nvPr/>
        </p:nvSpPr>
        <p:spPr>
          <a:xfrm>
            <a:off x="7289418" y="4325340"/>
            <a:ext cx="1268730" cy="0"/>
          </a:xfrm>
          <a:custGeom>
            <a:avLst/>
            <a:gdLst/>
            <a:ahLst/>
            <a:cxnLst/>
            <a:rect l="l" t="t" r="r" b="b"/>
            <a:pathLst>
              <a:path w="1268729">
                <a:moveTo>
                  <a:pt x="0" y="0"/>
                </a:moveTo>
                <a:lnTo>
                  <a:pt x="1268730" y="0"/>
                </a:lnTo>
              </a:path>
            </a:pathLst>
          </a:custGeom>
          <a:ln w="67056">
            <a:solidFill>
              <a:srgbClr val="4FAEEE"/>
            </a:solidFill>
            <a:prstDash val="sysDash"/>
          </a:ln>
        </p:spPr>
        <p:txBody>
          <a:bodyPr wrap="square" lIns="0" tIns="0" rIns="0" bIns="0" rtlCol="0"/>
          <a:lstStyle/>
          <a:p>
            <a:endParaRPr/>
          </a:p>
        </p:txBody>
      </p:sp>
      <p:sp>
        <p:nvSpPr>
          <p:cNvPr id="15" name="Rectangle 14">
            <a:extLst>
              <a:ext uri="{FF2B5EF4-FFF2-40B4-BE49-F238E27FC236}">
                <a16:creationId xmlns:a16="http://schemas.microsoft.com/office/drawing/2014/main" id="{803D51FE-D234-CF79-ABEE-2AFF76356575}"/>
              </a:ext>
            </a:extLst>
          </p:cNvPr>
          <p:cNvSpPr/>
          <p:nvPr/>
        </p:nvSpPr>
        <p:spPr>
          <a:xfrm>
            <a:off x="957372" y="2575830"/>
            <a:ext cx="2320481" cy="533400"/>
          </a:xfrm>
          <a:prstGeom prst="rect">
            <a:avLst/>
          </a:prstGeom>
          <a:solidFill>
            <a:srgbClr val="6F9E29"/>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6" name="Rectangle 15">
            <a:extLst>
              <a:ext uri="{FF2B5EF4-FFF2-40B4-BE49-F238E27FC236}">
                <a16:creationId xmlns:a16="http://schemas.microsoft.com/office/drawing/2014/main" id="{1ED2D5F2-A8D2-2D1D-E21E-583D9BA5AC7B}"/>
              </a:ext>
            </a:extLst>
          </p:cNvPr>
          <p:cNvSpPr/>
          <p:nvPr/>
        </p:nvSpPr>
        <p:spPr>
          <a:xfrm>
            <a:off x="946878" y="3436353"/>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7" name="Rectangle 16">
            <a:extLst>
              <a:ext uri="{FF2B5EF4-FFF2-40B4-BE49-F238E27FC236}">
                <a16:creationId xmlns:a16="http://schemas.microsoft.com/office/drawing/2014/main" id="{45290748-E1C4-3CBC-9C2D-DB2E6C2A41FC}"/>
              </a:ext>
            </a:extLst>
          </p:cNvPr>
          <p:cNvSpPr/>
          <p:nvPr/>
        </p:nvSpPr>
        <p:spPr>
          <a:xfrm>
            <a:off x="988852" y="4296876"/>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8" name="Rectangle 17">
            <a:extLst>
              <a:ext uri="{FF2B5EF4-FFF2-40B4-BE49-F238E27FC236}">
                <a16:creationId xmlns:a16="http://schemas.microsoft.com/office/drawing/2014/main" id="{9EBC426C-3681-4E2E-413E-13D66D169467}"/>
              </a:ext>
            </a:extLst>
          </p:cNvPr>
          <p:cNvSpPr/>
          <p:nvPr/>
        </p:nvSpPr>
        <p:spPr>
          <a:xfrm>
            <a:off x="978359" y="5157397"/>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9" name="Rectangle 18">
            <a:extLst>
              <a:ext uri="{FF2B5EF4-FFF2-40B4-BE49-F238E27FC236}">
                <a16:creationId xmlns:a16="http://schemas.microsoft.com/office/drawing/2014/main" id="{006E468F-13A5-C06F-4C16-1F60350088B8}"/>
              </a:ext>
            </a:extLst>
          </p:cNvPr>
          <p:cNvSpPr/>
          <p:nvPr/>
        </p:nvSpPr>
        <p:spPr>
          <a:xfrm>
            <a:off x="967866" y="1715307"/>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bject 9">
            <a:extLst>
              <a:ext uri="{FF2B5EF4-FFF2-40B4-BE49-F238E27FC236}">
                <a16:creationId xmlns:a16="http://schemas.microsoft.com/office/drawing/2014/main" id="{F2412FAA-2110-0E04-2C2F-EBFEC31C2ED5}"/>
              </a:ext>
            </a:extLst>
          </p:cNvPr>
          <p:cNvSpPr txBox="1"/>
          <p:nvPr/>
        </p:nvSpPr>
        <p:spPr>
          <a:xfrm>
            <a:off x="1351533" y="5287361"/>
            <a:ext cx="1595120" cy="273473"/>
          </a:xfrm>
          <a:prstGeom prst="rect">
            <a:avLst/>
          </a:prstGeom>
          <a:effectLst>
            <a:outerShdw blurRad="50800" dist="38100" dir="8100000" algn="tr" rotWithShape="0">
              <a:prstClr val="black">
                <a:alpha val="40000"/>
              </a:prstClr>
            </a:outerShdw>
          </a:effectLst>
        </p:spPr>
        <p:txBody>
          <a:bodyPr vert="horz" wrap="square" lIns="0" tIns="0" rIns="0" bIns="0" rtlCol="0">
            <a:spAutoFit/>
          </a:bodyPr>
          <a:lstStyle/>
          <a:p>
            <a:pPr marL="12700">
              <a:lnSpc>
                <a:spcPts val="2310"/>
              </a:lnSpc>
            </a:pPr>
            <a:r>
              <a:rPr b="1" dirty="0">
                <a:solidFill>
                  <a:schemeClr val="bg1"/>
                </a:solidFill>
                <a:latin typeface="Lucida Grande" panose="020B0600040502020204"/>
                <a:cs typeface="Arial"/>
              </a:rPr>
              <a:t>Maintenance</a:t>
            </a:r>
          </a:p>
        </p:txBody>
      </p:sp>
      <p:sp>
        <p:nvSpPr>
          <p:cNvPr id="21" name="object 5">
            <a:extLst>
              <a:ext uri="{FF2B5EF4-FFF2-40B4-BE49-F238E27FC236}">
                <a16:creationId xmlns:a16="http://schemas.microsoft.com/office/drawing/2014/main" id="{298BF753-224C-ACD2-99D9-45ED9E17946D}"/>
              </a:ext>
            </a:extLst>
          </p:cNvPr>
          <p:cNvSpPr txBox="1"/>
          <p:nvPr/>
        </p:nvSpPr>
        <p:spPr>
          <a:xfrm>
            <a:off x="1192783" y="1803400"/>
            <a:ext cx="1753870" cy="330200"/>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sz="2000" b="1" dirty="0">
                <a:solidFill>
                  <a:schemeClr val="bg1"/>
                </a:solidFill>
                <a:latin typeface="Lucida Grande" panose="020B0600040502020204"/>
                <a:cs typeface="Arial"/>
              </a:rPr>
              <a:t>Requirements</a:t>
            </a:r>
            <a:endParaRPr sz="2000" dirty="0">
              <a:solidFill>
                <a:schemeClr val="bg1"/>
              </a:solidFill>
              <a:latin typeface="Lucida Grande" panose="020B0600040502020204"/>
              <a:cs typeface="Arial"/>
            </a:endParaRPr>
          </a:p>
        </p:txBody>
      </p:sp>
      <p:sp>
        <p:nvSpPr>
          <p:cNvPr id="22" name="object 6">
            <a:extLst>
              <a:ext uri="{FF2B5EF4-FFF2-40B4-BE49-F238E27FC236}">
                <a16:creationId xmlns:a16="http://schemas.microsoft.com/office/drawing/2014/main" id="{F1761C0E-CAF8-EEDE-9929-4DF8F6600555}"/>
              </a:ext>
            </a:extLst>
          </p:cNvPr>
          <p:cNvSpPr txBox="1"/>
          <p:nvPr/>
        </p:nvSpPr>
        <p:spPr>
          <a:xfrm>
            <a:off x="1662302" y="2681977"/>
            <a:ext cx="889635" cy="289823"/>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b="1" dirty="0">
                <a:solidFill>
                  <a:schemeClr val="bg1"/>
                </a:solidFill>
                <a:latin typeface="Lucida Grande" panose="020B0600040502020204"/>
                <a:cs typeface="Arial"/>
              </a:rPr>
              <a:t>Design</a:t>
            </a:r>
          </a:p>
        </p:txBody>
      </p:sp>
      <p:sp>
        <p:nvSpPr>
          <p:cNvPr id="23" name="object 7">
            <a:extLst>
              <a:ext uri="{FF2B5EF4-FFF2-40B4-BE49-F238E27FC236}">
                <a16:creationId xmlns:a16="http://schemas.microsoft.com/office/drawing/2014/main" id="{BCB65751-AEC2-EDA3-1555-E133197C34AB}"/>
              </a:ext>
            </a:extLst>
          </p:cNvPr>
          <p:cNvSpPr txBox="1"/>
          <p:nvPr/>
        </p:nvSpPr>
        <p:spPr>
          <a:xfrm>
            <a:off x="1090675" y="3512743"/>
            <a:ext cx="1941830" cy="1133644"/>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algn="ctr">
              <a:lnSpc>
                <a:spcPct val="100000"/>
              </a:lnSpc>
              <a:spcBef>
                <a:spcPts val="100"/>
              </a:spcBef>
            </a:pPr>
            <a:r>
              <a:rPr b="1" dirty="0">
                <a:solidFill>
                  <a:schemeClr val="bg1"/>
                </a:solidFill>
                <a:latin typeface="Lucida Grande" panose="020B0600040502020204"/>
                <a:cs typeface="Arial"/>
              </a:rPr>
              <a:t>Implementation</a:t>
            </a:r>
          </a:p>
          <a:p>
            <a:pPr>
              <a:lnSpc>
                <a:spcPct val="100000"/>
              </a:lnSpc>
            </a:pPr>
            <a:endParaRPr b="1" dirty="0">
              <a:solidFill>
                <a:schemeClr val="bg1"/>
              </a:solidFill>
              <a:latin typeface="Lucida Grande" panose="020B0600040502020204"/>
              <a:cs typeface="Arial"/>
            </a:endParaRPr>
          </a:p>
          <a:p>
            <a:pPr>
              <a:lnSpc>
                <a:spcPct val="100000"/>
              </a:lnSpc>
              <a:spcBef>
                <a:spcPts val="90"/>
              </a:spcBef>
            </a:pPr>
            <a:endParaRPr b="1" dirty="0">
              <a:solidFill>
                <a:schemeClr val="bg1"/>
              </a:solidFill>
              <a:latin typeface="Lucida Grande" panose="020B0600040502020204"/>
              <a:cs typeface="Arial"/>
            </a:endParaRPr>
          </a:p>
          <a:p>
            <a:pPr marL="53340" algn="ctr">
              <a:lnSpc>
                <a:spcPct val="100000"/>
              </a:lnSpc>
            </a:pPr>
            <a:r>
              <a:rPr b="1" dirty="0">
                <a:solidFill>
                  <a:schemeClr val="bg1"/>
                </a:solidFill>
                <a:latin typeface="Lucida Grande" panose="020B0600040502020204"/>
                <a:cs typeface="Arial"/>
              </a:rPr>
              <a:t>Verification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9DE693C-B757-ADB8-2046-54B1F3381D23}"/>
              </a:ext>
            </a:extLst>
          </p:cNvPr>
          <p:cNvSpPr/>
          <p:nvPr/>
        </p:nvSpPr>
        <p:spPr>
          <a:xfrm>
            <a:off x="5410200" y="1535137"/>
            <a:ext cx="5749481" cy="1600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7254367" y="4096511"/>
            <a:ext cx="1987296" cy="1780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bject 3"/>
          <p:cNvSpPr txBox="1">
            <a:spLocks noGrp="1"/>
          </p:cNvSpPr>
          <p:nvPr>
            <p:ph type="title"/>
          </p:nvPr>
        </p:nvSpPr>
        <p:spPr>
          <a:xfrm>
            <a:off x="354584" y="261696"/>
            <a:ext cx="6427216" cy="997709"/>
          </a:xfrm>
          <a:prstGeom prst="rect">
            <a:avLst/>
          </a:prstGeom>
        </p:spPr>
        <p:txBody>
          <a:bodyPr vert="horz" wrap="square" lIns="0" tIns="12700" rIns="0" bIns="0" rtlCol="0">
            <a:spAutoFit/>
          </a:bodyPr>
          <a:lstStyle/>
          <a:p>
            <a:pPr marL="12700">
              <a:spcBef>
                <a:spcPts val="100"/>
              </a:spcBef>
            </a:pPr>
            <a:r>
              <a:rPr sz="3200" dirty="0">
                <a:solidFill>
                  <a:srgbClr val="5F4778"/>
                </a:solidFill>
                <a:latin typeface="Lucida Grande"/>
              </a:rPr>
              <a:t>Software Development</a:t>
            </a:r>
            <a:r>
              <a:rPr lang="en-US" sz="3200" dirty="0">
                <a:solidFill>
                  <a:srgbClr val="5F4778"/>
                </a:solidFill>
                <a:latin typeface="Lucida Grande"/>
              </a:rPr>
              <a:t> L</a:t>
            </a:r>
            <a:r>
              <a:rPr lang="en-IN" sz="3200" dirty="0" err="1">
                <a:solidFill>
                  <a:srgbClr val="5F4778"/>
                </a:solidFill>
                <a:latin typeface="Lucida Grande"/>
              </a:rPr>
              <a:t>ife</a:t>
            </a:r>
            <a:r>
              <a:rPr lang="en-IN" sz="3200" dirty="0">
                <a:solidFill>
                  <a:srgbClr val="5F4778"/>
                </a:solidFill>
                <a:latin typeface="Lucida Grande"/>
              </a:rPr>
              <a:t> Cycle</a:t>
            </a:r>
            <a:br>
              <a:rPr lang="en-IN" sz="3200" dirty="0">
                <a:solidFill>
                  <a:srgbClr val="5F4778"/>
                </a:solidFill>
                <a:latin typeface="Lucida Grande"/>
              </a:rPr>
            </a:br>
            <a:endParaRPr sz="3200" dirty="0">
              <a:solidFill>
                <a:srgbClr val="5F4778"/>
              </a:solidFill>
              <a:latin typeface="Lucida Grande"/>
            </a:endParaRPr>
          </a:p>
        </p:txBody>
      </p:sp>
      <p:sp>
        <p:nvSpPr>
          <p:cNvPr id="7" name="object 7"/>
          <p:cNvSpPr txBox="1"/>
          <p:nvPr/>
        </p:nvSpPr>
        <p:spPr>
          <a:xfrm>
            <a:off x="5576951" y="2101951"/>
            <a:ext cx="5306060" cy="705321"/>
          </a:xfrm>
          <a:prstGeom prst="rect">
            <a:avLst/>
          </a:prstGeom>
        </p:spPr>
        <p:txBody>
          <a:bodyPr vert="horz" wrap="square" lIns="0" tIns="12700" rIns="0" bIns="0" rtlCol="0">
            <a:spAutoFit/>
          </a:bodyPr>
          <a:lstStyle/>
          <a:p>
            <a:pPr marL="12065" marR="5080" indent="-440690" algn="ctr">
              <a:lnSpc>
                <a:spcPts val="1800"/>
              </a:lnSpc>
              <a:spcBef>
                <a:spcPts val="459"/>
              </a:spcBef>
            </a:pPr>
            <a:r>
              <a:rPr sz="1600" b="1" dirty="0">
                <a:solidFill>
                  <a:schemeClr val="tx1">
                    <a:lumMod val="85000"/>
                    <a:lumOff val="15000"/>
                  </a:schemeClr>
                </a:solidFill>
                <a:latin typeface="Lucida Grande" panose="020B0600040502020204"/>
                <a:cs typeface="Arial"/>
              </a:rPr>
              <a:t>The specifications are then passed on to the developers which create the application based on these specifications</a:t>
            </a:r>
          </a:p>
        </p:txBody>
      </p:sp>
      <p:sp>
        <p:nvSpPr>
          <p:cNvPr id="12" name="Rectangle 11">
            <a:extLst>
              <a:ext uri="{FF2B5EF4-FFF2-40B4-BE49-F238E27FC236}">
                <a16:creationId xmlns:a16="http://schemas.microsoft.com/office/drawing/2014/main" id="{434B6473-0BDC-B8AC-24F0-E599B2EE8BDA}"/>
              </a:ext>
            </a:extLst>
          </p:cNvPr>
          <p:cNvSpPr/>
          <p:nvPr/>
        </p:nvSpPr>
        <p:spPr>
          <a:xfrm>
            <a:off x="957372" y="2575830"/>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3" name="Rectangle 12">
            <a:extLst>
              <a:ext uri="{FF2B5EF4-FFF2-40B4-BE49-F238E27FC236}">
                <a16:creationId xmlns:a16="http://schemas.microsoft.com/office/drawing/2014/main" id="{32B5A51B-6637-AF39-2569-7DE6F3A6C402}"/>
              </a:ext>
            </a:extLst>
          </p:cNvPr>
          <p:cNvSpPr/>
          <p:nvPr/>
        </p:nvSpPr>
        <p:spPr>
          <a:xfrm>
            <a:off x="946878" y="3436353"/>
            <a:ext cx="2320481" cy="533400"/>
          </a:xfrm>
          <a:prstGeom prst="rect">
            <a:avLst/>
          </a:prstGeom>
          <a:solidFill>
            <a:srgbClr val="60487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4" name="Rectangle 13">
            <a:extLst>
              <a:ext uri="{FF2B5EF4-FFF2-40B4-BE49-F238E27FC236}">
                <a16:creationId xmlns:a16="http://schemas.microsoft.com/office/drawing/2014/main" id="{BD8C9569-F4AA-5546-D0AE-C93D51C036A4}"/>
              </a:ext>
            </a:extLst>
          </p:cNvPr>
          <p:cNvSpPr/>
          <p:nvPr/>
        </p:nvSpPr>
        <p:spPr>
          <a:xfrm>
            <a:off x="988852" y="4296876"/>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5" name="Rectangle 14">
            <a:extLst>
              <a:ext uri="{FF2B5EF4-FFF2-40B4-BE49-F238E27FC236}">
                <a16:creationId xmlns:a16="http://schemas.microsoft.com/office/drawing/2014/main" id="{90CF317D-DB0E-59B6-F981-2BA981585C97}"/>
              </a:ext>
            </a:extLst>
          </p:cNvPr>
          <p:cNvSpPr/>
          <p:nvPr/>
        </p:nvSpPr>
        <p:spPr>
          <a:xfrm>
            <a:off x="978359" y="5157397"/>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6" name="Rectangle 15">
            <a:extLst>
              <a:ext uri="{FF2B5EF4-FFF2-40B4-BE49-F238E27FC236}">
                <a16:creationId xmlns:a16="http://schemas.microsoft.com/office/drawing/2014/main" id="{4A91823A-A95C-20FE-2B6F-052282A6184D}"/>
              </a:ext>
            </a:extLst>
          </p:cNvPr>
          <p:cNvSpPr/>
          <p:nvPr/>
        </p:nvSpPr>
        <p:spPr>
          <a:xfrm>
            <a:off x="967866" y="1715307"/>
            <a:ext cx="2320481" cy="533400"/>
          </a:xfrm>
          <a:prstGeom prst="rect">
            <a:avLst/>
          </a:prstGeom>
          <a:solidFill>
            <a:srgbClr val="A6A6A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bject 9">
            <a:extLst>
              <a:ext uri="{FF2B5EF4-FFF2-40B4-BE49-F238E27FC236}">
                <a16:creationId xmlns:a16="http://schemas.microsoft.com/office/drawing/2014/main" id="{AD99C9CD-D288-F173-E7A0-55FD2FE3C356}"/>
              </a:ext>
            </a:extLst>
          </p:cNvPr>
          <p:cNvSpPr txBox="1"/>
          <p:nvPr/>
        </p:nvSpPr>
        <p:spPr>
          <a:xfrm>
            <a:off x="1351533" y="5287361"/>
            <a:ext cx="1595120" cy="273473"/>
          </a:xfrm>
          <a:prstGeom prst="rect">
            <a:avLst/>
          </a:prstGeom>
          <a:effectLst>
            <a:outerShdw blurRad="50800" dist="38100" dir="8100000" algn="tr" rotWithShape="0">
              <a:prstClr val="black">
                <a:alpha val="40000"/>
              </a:prstClr>
            </a:outerShdw>
          </a:effectLst>
        </p:spPr>
        <p:txBody>
          <a:bodyPr vert="horz" wrap="square" lIns="0" tIns="0" rIns="0" bIns="0" rtlCol="0">
            <a:spAutoFit/>
          </a:bodyPr>
          <a:lstStyle/>
          <a:p>
            <a:pPr marL="12700">
              <a:lnSpc>
                <a:spcPts val="2310"/>
              </a:lnSpc>
            </a:pPr>
            <a:r>
              <a:rPr b="1" dirty="0">
                <a:solidFill>
                  <a:schemeClr val="bg1"/>
                </a:solidFill>
                <a:latin typeface="Lucida Grande" panose="020B0600040502020204"/>
                <a:cs typeface="Arial"/>
              </a:rPr>
              <a:t>Maintenance</a:t>
            </a:r>
          </a:p>
        </p:txBody>
      </p:sp>
      <p:sp>
        <p:nvSpPr>
          <p:cNvPr id="18" name="object 5">
            <a:extLst>
              <a:ext uri="{FF2B5EF4-FFF2-40B4-BE49-F238E27FC236}">
                <a16:creationId xmlns:a16="http://schemas.microsoft.com/office/drawing/2014/main" id="{53AFF8B7-5AB1-050D-0415-F5FB6886C38C}"/>
              </a:ext>
            </a:extLst>
          </p:cNvPr>
          <p:cNvSpPr txBox="1"/>
          <p:nvPr/>
        </p:nvSpPr>
        <p:spPr>
          <a:xfrm>
            <a:off x="1192783" y="1803400"/>
            <a:ext cx="1753870" cy="330200"/>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sz="2000" b="1" dirty="0">
                <a:solidFill>
                  <a:schemeClr val="bg1"/>
                </a:solidFill>
                <a:latin typeface="Lucida Grande" panose="020B0600040502020204"/>
                <a:cs typeface="Arial"/>
              </a:rPr>
              <a:t>Requirements</a:t>
            </a:r>
            <a:endParaRPr sz="2000" dirty="0">
              <a:solidFill>
                <a:schemeClr val="bg1"/>
              </a:solidFill>
              <a:latin typeface="Lucida Grande" panose="020B0600040502020204"/>
              <a:cs typeface="Arial"/>
            </a:endParaRPr>
          </a:p>
        </p:txBody>
      </p:sp>
      <p:sp>
        <p:nvSpPr>
          <p:cNvPr id="19" name="object 6">
            <a:extLst>
              <a:ext uri="{FF2B5EF4-FFF2-40B4-BE49-F238E27FC236}">
                <a16:creationId xmlns:a16="http://schemas.microsoft.com/office/drawing/2014/main" id="{AFCF06EB-E0A6-3074-B280-767622FA4AC1}"/>
              </a:ext>
            </a:extLst>
          </p:cNvPr>
          <p:cNvSpPr txBox="1"/>
          <p:nvPr/>
        </p:nvSpPr>
        <p:spPr>
          <a:xfrm>
            <a:off x="1662302" y="2681977"/>
            <a:ext cx="889635" cy="289823"/>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b="1" dirty="0">
                <a:solidFill>
                  <a:schemeClr val="bg1"/>
                </a:solidFill>
                <a:latin typeface="Lucida Grande" panose="020B0600040502020204"/>
                <a:cs typeface="Arial"/>
              </a:rPr>
              <a:t>Design</a:t>
            </a:r>
          </a:p>
        </p:txBody>
      </p:sp>
      <p:sp>
        <p:nvSpPr>
          <p:cNvPr id="20" name="object 7">
            <a:extLst>
              <a:ext uri="{FF2B5EF4-FFF2-40B4-BE49-F238E27FC236}">
                <a16:creationId xmlns:a16="http://schemas.microsoft.com/office/drawing/2014/main" id="{7A66CB70-6352-8EFD-F015-15C3BE2C4E27}"/>
              </a:ext>
            </a:extLst>
          </p:cNvPr>
          <p:cNvSpPr txBox="1"/>
          <p:nvPr/>
        </p:nvSpPr>
        <p:spPr>
          <a:xfrm>
            <a:off x="1090675" y="3512743"/>
            <a:ext cx="1941830" cy="1133644"/>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algn="ctr">
              <a:lnSpc>
                <a:spcPct val="100000"/>
              </a:lnSpc>
              <a:spcBef>
                <a:spcPts val="100"/>
              </a:spcBef>
            </a:pPr>
            <a:r>
              <a:rPr b="1" dirty="0">
                <a:solidFill>
                  <a:schemeClr val="bg1"/>
                </a:solidFill>
                <a:latin typeface="Lucida Grande" panose="020B0600040502020204"/>
                <a:cs typeface="Arial"/>
              </a:rPr>
              <a:t>Implementation</a:t>
            </a:r>
          </a:p>
          <a:p>
            <a:pPr>
              <a:lnSpc>
                <a:spcPct val="100000"/>
              </a:lnSpc>
            </a:pPr>
            <a:endParaRPr b="1" dirty="0">
              <a:solidFill>
                <a:schemeClr val="bg1"/>
              </a:solidFill>
              <a:latin typeface="Lucida Grande" panose="020B0600040502020204"/>
              <a:cs typeface="Arial"/>
            </a:endParaRPr>
          </a:p>
          <a:p>
            <a:pPr>
              <a:lnSpc>
                <a:spcPct val="100000"/>
              </a:lnSpc>
              <a:spcBef>
                <a:spcPts val="90"/>
              </a:spcBef>
            </a:pPr>
            <a:endParaRPr b="1" dirty="0">
              <a:solidFill>
                <a:schemeClr val="bg1"/>
              </a:solidFill>
              <a:latin typeface="Lucida Grande" panose="020B0600040502020204"/>
              <a:cs typeface="Arial"/>
            </a:endParaRPr>
          </a:p>
          <a:p>
            <a:pPr marL="53340" algn="ctr">
              <a:lnSpc>
                <a:spcPct val="100000"/>
              </a:lnSpc>
            </a:pPr>
            <a:r>
              <a:rPr b="1" dirty="0">
                <a:solidFill>
                  <a:schemeClr val="bg1"/>
                </a:solidFill>
                <a:latin typeface="Lucida Grande" panose="020B0600040502020204"/>
                <a:cs typeface="Arial"/>
              </a:rPr>
              <a:t>Verification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BE1"/>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E2BE0505-16D6-A37F-C64B-D07BA96B43C3}"/>
              </a:ext>
            </a:extLst>
          </p:cNvPr>
          <p:cNvSpPr/>
          <p:nvPr/>
        </p:nvSpPr>
        <p:spPr>
          <a:xfrm>
            <a:off x="5410200" y="1535137"/>
            <a:ext cx="5749481" cy="1600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7181215" y="3779520"/>
            <a:ext cx="2084831" cy="2084831"/>
          </a:xfrm>
          <a:prstGeom prst="rect">
            <a:avLst/>
          </a:prstGeom>
        </p:spPr>
      </p:pic>
      <p:sp>
        <p:nvSpPr>
          <p:cNvPr id="3" name="object 3"/>
          <p:cNvSpPr txBox="1">
            <a:spLocks noGrp="1"/>
          </p:cNvSpPr>
          <p:nvPr>
            <p:ph type="title"/>
          </p:nvPr>
        </p:nvSpPr>
        <p:spPr>
          <a:xfrm>
            <a:off x="354584" y="261696"/>
            <a:ext cx="6845300"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5F4778"/>
                </a:solidFill>
                <a:latin typeface="Lucida Grande"/>
              </a:rPr>
              <a:t>Software Development Life Cycle</a:t>
            </a:r>
          </a:p>
        </p:txBody>
      </p:sp>
      <p:sp>
        <p:nvSpPr>
          <p:cNvPr id="7" name="object 7"/>
          <p:cNvSpPr txBox="1"/>
          <p:nvPr/>
        </p:nvSpPr>
        <p:spPr>
          <a:xfrm>
            <a:off x="5694425" y="1752125"/>
            <a:ext cx="5058410" cy="1204369"/>
          </a:xfrm>
          <a:prstGeom prst="rect">
            <a:avLst/>
          </a:prstGeom>
        </p:spPr>
        <p:txBody>
          <a:bodyPr vert="horz" wrap="square" lIns="0" tIns="12700" rIns="0" bIns="0" rtlCol="0">
            <a:spAutoFit/>
          </a:bodyPr>
          <a:lstStyle/>
          <a:p>
            <a:pPr marL="12065" marR="5080" algn="ctr">
              <a:lnSpc>
                <a:spcPct val="123500"/>
              </a:lnSpc>
              <a:spcBef>
                <a:spcPts val="100"/>
              </a:spcBef>
            </a:pPr>
            <a:r>
              <a:rPr sz="1600" b="1" dirty="0">
                <a:solidFill>
                  <a:schemeClr val="tx1">
                    <a:lumMod val="85000"/>
                    <a:lumOff val="15000"/>
                  </a:schemeClr>
                </a:solidFill>
                <a:latin typeface="Lucida Grande" panose="020B0600040502020204"/>
                <a:cs typeface="Arial"/>
              </a:rPr>
              <a:t>Once the development work is done on the application. It is verified by a group of testers to map the application's functionalities with the specification given by customers</a:t>
            </a:r>
          </a:p>
        </p:txBody>
      </p:sp>
      <p:sp>
        <p:nvSpPr>
          <p:cNvPr id="12" name="Rectangle 11">
            <a:extLst>
              <a:ext uri="{FF2B5EF4-FFF2-40B4-BE49-F238E27FC236}">
                <a16:creationId xmlns:a16="http://schemas.microsoft.com/office/drawing/2014/main" id="{9DD30E8A-8A8E-FD60-E32B-39A8C8EB4152}"/>
              </a:ext>
            </a:extLst>
          </p:cNvPr>
          <p:cNvSpPr/>
          <p:nvPr/>
        </p:nvSpPr>
        <p:spPr>
          <a:xfrm>
            <a:off x="957372" y="2575830"/>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3" name="Rectangle 12">
            <a:extLst>
              <a:ext uri="{FF2B5EF4-FFF2-40B4-BE49-F238E27FC236}">
                <a16:creationId xmlns:a16="http://schemas.microsoft.com/office/drawing/2014/main" id="{D5A88E38-56AA-E88C-E678-F635CB3FAD9A}"/>
              </a:ext>
            </a:extLst>
          </p:cNvPr>
          <p:cNvSpPr/>
          <p:nvPr/>
        </p:nvSpPr>
        <p:spPr>
          <a:xfrm>
            <a:off x="946878" y="3436353"/>
            <a:ext cx="2320481" cy="533400"/>
          </a:xfrm>
          <a:prstGeom prst="rect">
            <a:avLst/>
          </a:prstGeom>
          <a:solidFill>
            <a:srgbClr val="A6A6A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4" name="Rectangle 13">
            <a:extLst>
              <a:ext uri="{FF2B5EF4-FFF2-40B4-BE49-F238E27FC236}">
                <a16:creationId xmlns:a16="http://schemas.microsoft.com/office/drawing/2014/main" id="{CE863C1A-C95D-57C9-A239-14402C1AF1A4}"/>
              </a:ext>
            </a:extLst>
          </p:cNvPr>
          <p:cNvSpPr/>
          <p:nvPr/>
        </p:nvSpPr>
        <p:spPr>
          <a:xfrm>
            <a:off x="988852" y="4296876"/>
            <a:ext cx="2320481" cy="533400"/>
          </a:xfrm>
          <a:prstGeom prst="rect">
            <a:avLst/>
          </a:prstGeom>
          <a:solidFill>
            <a:srgbClr val="1C587C"/>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5" name="Rectangle 14">
            <a:extLst>
              <a:ext uri="{FF2B5EF4-FFF2-40B4-BE49-F238E27FC236}">
                <a16:creationId xmlns:a16="http://schemas.microsoft.com/office/drawing/2014/main" id="{A9DEB7D0-FE90-4AF3-2E0B-F627C688E9D5}"/>
              </a:ext>
            </a:extLst>
          </p:cNvPr>
          <p:cNvSpPr/>
          <p:nvPr/>
        </p:nvSpPr>
        <p:spPr>
          <a:xfrm>
            <a:off x="978359" y="5157397"/>
            <a:ext cx="2320481" cy="533400"/>
          </a:xfrm>
          <a:prstGeom prst="rect">
            <a:avLst/>
          </a:prstGeom>
          <a:solidFill>
            <a:srgbClr val="A8A8A8"/>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A6A6A6"/>
              </a:solidFill>
            </a:endParaRPr>
          </a:p>
        </p:txBody>
      </p:sp>
      <p:sp>
        <p:nvSpPr>
          <p:cNvPr id="16" name="Rectangle 15">
            <a:extLst>
              <a:ext uri="{FF2B5EF4-FFF2-40B4-BE49-F238E27FC236}">
                <a16:creationId xmlns:a16="http://schemas.microsoft.com/office/drawing/2014/main" id="{68698C5A-0921-0D66-6112-1858A03319D4}"/>
              </a:ext>
            </a:extLst>
          </p:cNvPr>
          <p:cNvSpPr/>
          <p:nvPr/>
        </p:nvSpPr>
        <p:spPr>
          <a:xfrm>
            <a:off x="967866" y="1715307"/>
            <a:ext cx="2320481" cy="533400"/>
          </a:xfrm>
          <a:prstGeom prst="rect">
            <a:avLst/>
          </a:prstGeom>
          <a:solidFill>
            <a:srgbClr val="A6A6A6"/>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bject 9">
            <a:extLst>
              <a:ext uri="{FF2B5EF4-FFF2-40B4-BE49-F238E27FC236}">
                <a16:creationId xmlns:a16="http://schemas.microsoft.com/office/drawing/2014/main" id="{35FB897F-7C78-F0FD-E0C5-C2520D076DA0}"/>
              </a:ext>
            </a:extLst>
          </p:cNvPr>
          <p:cNvSpPr txBox="1"/>
          <p:nvPr/>
        </p:nvSpPr>
        <p:spPr>
          <a:xfrm>
            <a:off x="1351533" y="5287361"/>
            <a:ext cx="1595120" cy="273473"/>
          </a:xfrm>
          <a:prstGeom prst="rect">
            <a:avLst/>
          </a:prstGeom>
          <a:effectLst>
            <a:outerShdw blurRad="50800" dist="38100" dir="8100000" algn="tr" rotWithShape="0">
              <a:prstClr val="black">
                <a:alpha val="40000"/>
              </a:prstClr>
            </a:outerShdw>
          </a:effectLst>
        </p:spPr>
        <p:txBody>
          <a:bodyPr vert="horz" wrap="square" lIns="0" tIns="0" rIns="0" bIns="0" rtlCol="0">
            <a:spAutoFit/>
          </a:bodyPr>
          <a:lstStyle/>
          <a:p>
            <a:pPr marL="12700">
              <a:lnSpc>
                <a:spcPts val="2310"/>
              </a:lnSpc>
            </a:pPr>
            <a:r>
              <a:rPr b="1" dirty="0">
                <a:solidFill>
                  <a:schemeClr val="bg1"/>
                </a:solidFill>
                <a:latin typeface="Lucida Grande" panose="020B0600040502020204"/>
                <a:cs typeface="Arial"/>
              </a:rPr>
              <a:t>Maintenance</a:t>
            </a:r>
          </a:p>
        </p:txBody>
      </p:sp>
      <p:sp>
        <p:nvSpPr>
          <p:cNvPr id="18" name="object 5">
            <a:extLst>
              <a:ext uri="{FF2B5EF4-FFF2-40B4-BE49-F238E27FC236}">
                <a16:creationId xmlns:a16="http://schemas.microsoft.com/office/drawing/2014/main" id="{E305D5DD-3BC2-2249-9196-6E85D596AC17}"/>
              </a:ext>
            </a:extLst>
          </p:cNvPr>
          <p:cNvSpPr txBox="1"/>
          <p:nvPr/>
        </p:nvSpPr>
        <p:spPr>
          <a:xfrm>
            <a:off x="1192783" y="1803400"/>
            <a:ext cx="1753870" cy="330200"/>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sz="2000" b="1" dirty="0">
                <a:solidFill>
                  <a:schemeClr val="bg1"/>
                </a:solidFill>
                <a:latin typeface="Lucida Grande" panose="020B0600040502020204"/>
                <a:cs typeface="Arial"/>
              </a:rPr>
              <a:t>Requirements</a:t>
            </a:r>
            <a:endParaRPr sz="2000" dirty="0">
              <a:solidFill>
                <a:schemeClr val="bg1"/>
              </a:solidFill>
              <a:latin typeface="Lucida Grande" panose="020B0600040502020204"/>
              <a:cs typeface="Arial"/>
            </a:endParaRPr>
          </a:p>
        </p:txBody>
      </p:sp>
      <p:sp>
        <p:nvSpPr>
          <p:cNvPr id="19" name="object 6">
            <a:extLst>
              <a:ext uri="{FF2B5EF4-FFF2-40B4-BE49-F238E27FC236}">
                <a16:creationId xmlns:a16="http://schemas.microsoft.com/office/drawing/2014/main" id="{57984964-6AF3-9145-5C49-2032F67C7742}"/>
              </a:ext>
            </a:extLst>
          </p:cNvPr>
          <p:cNvSpPr txBox="1"/>
          <p:nvPr/>
        </p:nvSpPr>
        <p:spPr>
          <a:xfrm>
            <a:off x="1662302" y="2681977"/>
            <a:ext cx="889635" cy="289823"/>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marL="12700">
              <a:lnSpc>
                <a:spcPct val="100000"/>
              </a:lnSpc>
              <a:spcBef>
                <a:spcPts val="100"/>
              </a:spcBef>
            </a:pPr>
            <a:r>
              <a:rPr b="1" dirty="0">
                <a:solidFill>
                  <a:schemeClr val="bg1"/>
                </a:solidFill>
                <a:latin typeface="Lucida Grande" panose="020B0600040502020204"/>
                <a:cs typeface="Arial"/>
              </a:rPr>
              <a:t>Design</a:t>
            </a:r>
          </a:p>
        </p:txBody>
      </p:sp>
      <p:sp>
        <p:nvSpPr>
          <p:cNvPr id="20" name="object 7">
            <a:extLst>
              <a:ext uri="{FF2B5EF4-FFF2-40B4-BE49-F238E27FC236}">
                <a16:creationId xmlns:a16="http://schemas.microsoft.com/office/drawing/2014/main" id="{E3032CE1-FFBD-A347-6624-CDAC31A12CC0}"/>
              </a:ext>
            </a:extLst>
          </p:cNvPr>
          <p:cNvSpPr txBox="1"/>
          <p:nvPr/>
        </p:nvSpPr>
        <p:spPr>
          <a:xfrm>
            <a:off x="1090675" y="3512743"/>
            <a:ext cx="1941830" cy="1133644"/>
          </a:xfrm>
          <a:prstGeom prst="rect">
            <a:avLst/>
          </a:prstGeom>
          <a:effectLst>
            <a:outerShdw blurRad="50800" dist="38100" dir="8100000" algn="tr" rotWithShape="0">
              <a:prstClr val="black">
                <a:alpha val="40000"/>
              </a:prstClr>
            </a:outerShdw>
          </a:effectLst>
        </p:spPr>
        <p:txBody>
          <a:bodyPr vert="horz" wrap="square" lIns="0" tIns="12700" rIns="0" bIns="0" rtlCol="0">
            <a:spAutoFit/>
          </a:bodyPr>
          <a:lstStyle/>
          <a:p>
            <a:pPr algn="ctr">
              <a:lnSpc>
                <a:spcPct val="100000"/>
              </a:lnSpc>
              <a:spcBef>
                <a:spcPts val="100"/>
              </a:spcBef>
            </a:pPr>
            <a:r>
              <a:rPr b="1" dirty="0">
                <a:solidFill>
                  <a:schemeClr val="bg1"/>
                </a:solidFill>
                <a:latin typeface="Lucida Grande" panose="020B0600040502020204"/>
                <a:cs typeface="Arial"/>
              </a:rPr>
              <a:t>Implementation</a:t>
            </a:r>
          </a:p>
          <a:p>
            <a:pPr>
              <a:lnSpc>
                <a:spcPct val="100000"/>
              </a:lnSpc>
            </a:pPr>
            <a:endParaRPr b="1" dirty="0">
              <a:solidFill>
                <a:schemeClr val="bg1"/>
              </a:solidFill>
              <a:latin typeface="Lucida Grande" panose="020B0600040502020204"/>
              <a:cs typeface="Arial"/>
            </a:endParaRPr>
          </a:p>
          <a:p>
            <a:pPr>
              <a:lnSpc>
                <a:spcPct val="100000"/>
              </a:lnSpc>
              <a:spcBef>
                <a:spcPts val="90"/>
              </a:spcBef>
            </a:pPr>
            <a:endParaRPr b="1" dirty="0">
              <a:solidFill>
                <a:schemeClr val="bg1"/>
              </a:solidFill>
              <a:latin typeface="Lucida Grande" panose="020B0600040502020204"/>
              <a:cs typeface="Arial"/>
            </a:endParaRPr>
          </a:p>
          <a:p>
            <a:pPr marL="53340" algn="ctr">
              <a:lnSpc>
                <a:spcPct val="100000"/>
              </a:lnSpc>
            </a:pPr>
            <a:r>
              <a:rPr b="1" dirty="0">
                <a:solidFill>
                  <a:schemeClr val="bg1"/>
                </a:solidFill>
                <a:latin typeface="Lucida Grande" panose="020B0600040502020204"/>
                <a:cs typeface="Arial"/>
              </a:rPr>
              <a:t>Verification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394</TotalTime>
  <Words>2152</Words>
  <Application>Microsoft Office PowerPoint</Application>
  <PresentationFormat>Widescreen</PresentationFormat>
  <Paragraphs>416</Paragraphs>
  <Slides>65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Agency FB</vt:lpstr>
      <vt:lpstr>Arial</vt:lpstr>
      <vt:lpstr>Arial Rounded MT Bold</vt:lpstr>
      <vt:lpstr>Century Gothic</vt:lpstr>
      <vt:lpstr>Gill Sans MT</vt:lpstr>
      <vt:lpstr>Lucida Grande</vt:lpstr>
      <vt:lpstr>Tahoma</vt:lpstr>
      <vt:lpstr>Times New Roman</vt:lpstr>
      <vt:lpstr>Office Theme</vt:lpstr>
      <vt:lpstr>PowerPoint Presentation</vt:lpstr>
      <vt:lpstr>Agenda</vt:lpstr>
      <vt:lpstr>What is Software Development?</vt:lpstr>
      <vt:lpstr>PowerPoint Presentation</vt:lpstr>
      <vt:lpstr>Software Development Life Cycle</vt:lpstr>
      <vt:lpstr>Software Development Life Cycle </vt:lpstr>
      <vt:lpstr>Software Development Life Cycle</vt:lpstr>
      <vt:lpstr>Software Development Life Cycle </vt:lpstr>
      <vt:lpstr>Software Development Life Cycle</vt:lpstr>
      <vt:lpstr>Software Development Life Cycle</vt:lpstr>
      <vt:lpstr>PowerPoint Presentation</vt:lpstr>
      <vt:lpstr>Waterfall  Model</vt:lpstr>
      <vt:lpstr>PowerPoint Presentation</vt:lpstr>
      <vt:lpstr>PowerPoint Presentation</vt:lpstr>
      <vt:lpstr>Disadvantages of Waterfall Model</vt:lpstr>
      <vt:lpstr>PowerPoint Presentation</vt:lpstr>
      <vt:lpstr>PowerPoint Presentation</vt:lpstr>
      <vt:lpstr>Advantages of Agile Model</vt:lpstr>
      <vt:lpstr>Disadvantages of Agile Model</vt:lpstr>
      <vt:lpstr>Lean Model</vt:lpstr>
      <vt:lpstr>7 Principll es of Lean Methodology</vt:lpstr>
      <vt:lpstr>Advantages of earn Model</vt:lpstr>
      <vt:lpstr>Disadvantages of Lean Model</vt:lpstr>
      <vt:lpstr>Waterfall vs Agile vs Lean</vt:lpstr>
      <vt:lpstr>PowerPoint Presentation</vt:lpstr>
      <vt:lpstr>Summarizing</vt:lpstr>
      <vt:lpstr>Summarizing</vt:lpstr>
      <vt:lpstr>Summarizing</vt:lpstr>
      <vt:lpstr>Why DevOps?</vt:lpstr>
      <vt:lpstr>Why DevOps?</vt:lpstr>
      <vt:lpstr>Why DevOps?</vt:lpstr>
      <vt:lpstr>Why DevOps?</vt:lpstr>
      <vt:lpstr>Why DevOps?</vt:lpstr>
      <vt:lpstr>Why DevOps?</vt:lpstr>
      <vt:lpstr>Why DevOps?</vt:lpstr>
      <vt:lpstr>Traditional  IT vs DevOps</vt:lpstr>
      <vt:lpstr>What is Devops?</vt:lpstr>
      <vt:lpstr>What is DevOps?</vt:lpstr>
      <vt:lpstr>DevOps  Lifecycle</vt:lpstr>
      <vt:lpstr>How DevOps Works?</vt:lpstr>
      <vt:lpstr>PowerPoint Presentation</vt:lpstr>
      <vt:lpstr>PowerPoint Presentation</vt:lpstr>
      <vt:lpstr>How DevOps Works?</vt:lpstr>
      <vt:lpstr>PowerPoint Presentation</vt:lpstr>
      <vt:lpstr>PowerPoint Presentation</vt:lpstr>
      <vt:lpstr>PowerPoint Presentation</vt:lpstr>
      <vt:lpstr>PowerPoint Presentation</vt:lpstr>
      <vt:lpstr>DevOps Tools</vt:lpstr>
      <vt:lpstr>DevOps Tools</vt:lpstr>
      <vt:lpstr>PowerPoint Presentation</vt:lpstr>
      <vt:lpstr>PowerPoint Presentation</vt:lpstr>
      <vt:lpstr>DevOps Tools</vt:lpstr>
      <vt:lpstr>PowerPoint Presentation</vt:lpstr>
      <vt:lpstr>PowerPoint Presentation</vt:lpstr>
      <vt:lpstr>PowerPoint Presentation</vt:lpstr>
      <vt:lpstr>PowerPoint Presentation</vt:lpstr>
      <vt:lpstr>PowerPoint Presentation</vt:lpstr>
      <vt:lpstr>PowerPoint Presentation</vt:lpstr>
      <vt:lpstr>Quiz</vt:lpstr>
      <vt:lpstr>PowerPoint Presentation</vt:lpstr>
      <vt:lpstr>Quiz</vt:lpstr>
      <vt:lpstr>Quiz</vt:lpstr>
      <vt:lpstr>Quiz</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dell</cp:lastModifiedBy>
  <cp:revision>26</cp:revision>
  <dcterms:created xsi:type="dcterms:W3CDTF">2025-03-27T05:48:03Z</dcterms:created>
  <dcterms:modified xsi:type="dcterms:W3CDTF">2025-03-28T13:31:39Z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2025-03-22T00:00:00Z</vt:filetime>
  </property>
  <property fmtid="{D5CDD505-2E9C-101B-9397-08002B2CF9AE}" pid="3" name="LastSaved">
    <vt:filetime>2025-03-27T00:00:00Z</vt:filetime>
  </property>
  <property fmtid="{D5CDD505-2E9C-101B-9397-08002B2CF9AE}" pid="4" name="Producer">
    <vt:lpwstr>iLovePDF</vt:lpwstr>
  </property>
</Properties>
</file>